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notesSlides/notesSlide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2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3"/>
  </p:notesMasterIdLst>
  <p:handoutMasterIdLst>
    <p:handoutMasterId r:id="rId44"/>
  </p:handoutMasterIdLst>
  <p:sldIdLst>
    <p:sldId id="737" r:id="rId2"/>
    <p:sldId id="752" r:id="rId3"/>
    <p:sldId id="795" r:id="rId4"/>
    <p:sldId id="753" r:id="rId5"/>
    <p:sldId id="796" r:id="rId6"/>
    <p:sldId id="797" r:id="rId7"/>
    <p:sldId id="798" r:id="rId8"/>
    <p:sldId id="799" r:id="rId9"/>
    <p:sldId id="754" r:id="rId10"/>
    <p:sldId id="764" r:id="rId11"/>
    <p:sldId id="765" r:id="rId12"/>
    <p:sldId id="766" r:id="rId13"/>
    <p:sldId id="767" r:id="rId14"/>
    <p:sldId id="772" r:id="rId15"/>
    <p:sldId id="768" r:id="rId16"/>
    <p:sldId id="781" r:id="rId17"/>
    <p:sldId id="770" r:id="rId18"/>
    <p:sldId id="771" r:id="rId19"/>
    <p:sldId id="762" r:id="rId20"/>
    <p:sldId id="775" r:id="rId21"/>
    <p:sldId id="773" r:id="rId22"/>
    <p:sldId id="774" r:id="rId23"/>
    <p:sldId id="777" r:id="rId24"/>
    <p:sldId id="778" r:id="rId25"/>
    <p:sldId id="782" r:id="rId26"/>
    <p:sldId id="763" r:id="rId27"/>
    <p:sldId id="779" r:id="rId28"/>
    <p:sldId id="785" r:id="rId29"/>
    <p:sldId id="786" r:id="rId30"/>
    <p:sldId id="787" r:id="rId31"/>
    <p:sldId id="780" r:id="rId32"/>
    <p:sldId id="784" r:id="rId33"/>
    <p:sldId id="783" r:id="rId34"/>
    <p:sldId id="788" r:id="rId35"/>
    <p:sldId id="789" r:id="rId36"/>
    <p:sldId id="794" r:id="rId37"/>
    <p:sldId id="790" r:id="rId38"/>
    <p:sldId id="791" r:id="rId39"/>
    <p:sldId id="792" r:id="rId40"/>
    <p:sldId id="793" r:id="rId41"/>
    <p:sldId id="756" r:id="rId42"/>
  </p:sldIdLst>
  <p:sldSz cx="9144000" cy="6858000" type="screen4x3"/>
  <p:notesSz cx="6794500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odlipska" initials="p" lastIdx="18" clrIdx="0"/>
  <p:cmAuthor id="1" name="Mirka Ottová" initials="MO" lastIdx="1" clrIdx="1"/>
  <p:cmAuthor id="2" name="DRyskova" initials="D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623A3D"/>
    <a:srgbClr val="B82928"/>
    <a:srgbClr val="824660"/>
    <a:srgbClr val="64364A"/>
    <a:srgbClr val="EB891B"/>
    <a:srgbClr val="000000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25" autoAdjust="0"/>
    <p:restoredTop sz="96133" autoAdjust="0"/>
  </p:normalViewPr>
  <p:slideViewPr>
    <p:cSldViewPr>
      <p:cViewPr>
        <p:scale>
          <a:sx n="90" d="100"/>
          <a:sy n="90" d="100"/>
        </p:scale>
        <p:origin x="-31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54" y="-114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n=1550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  <c:pt idx="3">
                  <c:v>Ne, nemám mobilní telefon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46.129032258064534</c:v>
                </c:pt>
                <c:pt idx="1">
                  <c:v>56.064516129032256</c:v>
                </c:pt>
                <c:pt idx="2">
                  <c:v>2.838709677419355</c:v>
                </c:pt>
                <c:pt idx="3" formatCode="###0.0">
                  <c:v>0.32258064516129042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53536"/>
        <c:axId val="55972928"/>
      </c:barChart>
      <c:catAx>
        <c:axId val="113153536"/>
        <c:scaling>
          <c:orientation val="maxMin"/>
        </c:scaling>
        <c:delete val="0"/>
        <c:axPos val="l"/>
        <c:majorTickMark val="out"/>
        <c:minorTickMark val="none"/>
        <c:tickLblPos val="nextTo"/>
        <c:crossAx val="55972928"/>
        <c:crosses val="autoZero"/>
        <c:auto val="1"/>
        <c:lblAlgn val="ctr"/>
        <c:lblOffset val="100"/>
        <c:noMultiLvlLbl val="0"/>
      </c:catAx>
      <c:valAx>
        <c:axId val="55972928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315353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893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méně než 200 Kč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878262278199797E-3"/>
                  <c:y val="2.201181193950290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780308596620128E-3"/>
                  <c:y val="3.851551944340456E-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8170462894930236E-3"/>
                  <c:y val="1.9257759721702282E-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List1!$B$2:$B$19</c:f>
              <c:numCache>
                <c:formatCode>###0</c:formatCode>
                <c:ptCount val="18"/>
                <c:pt idx="1">
                  <c:v>24.4140625</c:v>
                </c:pt>
                <c:pt idx="2">
                  <c:v>29.001883239171367</c:v>
                </c:pt>
                <c:pt idx="3">
                  <c:v>31.550802139037433</c:v>
                </c:pt>
                <c:pt idx="4">
                  <c:v>44.047619047619044</c:v>
                </c:pt>
                <c:pt idx="6">
                  <c:v>33.846153846153868</c:v>
                </c:pt>
                <c:pt idx="7">
                  <c:v>28.35365853658536</c:v>
                </c:pt>
                <c:pt idx="8">
                  <c:v>26.76923076923077</c:v>
                </c:pt>
                <c:pt idx="9">
                  <c:v>25.27075812274369</c:v>
                </c:pt>
                <c:pt idx="10">
                  <c:v>30.868167202572334</c:v>
                </c:pt>
                <c:pt idx="12">
                  <c:v>38.495575221238958</c:v>
                </c:pt>
                <c:pt idx="13">
                  <c:v>25.789473684210527</c:v>
                </c:pt>
                <c:pt idx="14">
                  <c:v>29.166666666666668</c:v>
                </c:pt>
                <c:pt idx="15">
                  <c:v>26.388888888888893</c:v>
                </c:pt>
                <c:pt idx="16">
                  <c:v>28.654970760233933</c:v>
                </c:pt>
                <c:pt idx="17">
                  <c:v>22.699386503067483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201-400 Kč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List1!$C$2:$C$19</c:f>
              <c:numCache>
                <c:formatCode>###0</c:formatCode>
                <c:ptCount val="18"/>
                <c:pt idx="1">
                  <c:v>32.226562500000014</c:v>
                </c:pt>
                <c:pt idx="2">
                  <c:v>29.001883239171367</c:v>
                </c:pt>
                <c:pt idx="3">
                  <c:v>26.737967914438517</c:v>
                </c:pt>
                <c:pt idx="4">
                  <c:v>27.38095238095238</c:v>
                </c:pt>
                <c:pt idx="6">
                  <c:v>33.07692307692308</c:v>
                </c:pt>
                <c:pt idx="7">
                  <c:v>28.048780487804876</c:v>
                </c:pt>
                <c:pt idx="8">
                  <c:v>25.84615384615384</c:v>
                </c:pt>
                <c:pt idx="9">
                  <c:v>30.324909747292434</c:v>
                </c:pt>
                <c:pt idx="10">
                  <c:v>30.868167202572334</c:v>
                </c:pt>
                <c:pt idx="12">
                  <c:v>35.398230088495573</c:v>
                </c:pt>
                <c:pt idx="13">
                  <c:v>31.052631578947356</c:v>
                </c:pt>
                <c:pt idx="14">
                  <c:v>32.051282051282008</c:v>
                </c:pt>
                <c:pt idx="15">
                  <c:v>29.166666666666668</c:v>
                </c:pt>
                <c:pt idx="16">
                  <c:v>22.807017543859651</c:v>
                </c:pt>
                <c:pt idx="17">
                  <c:v>23.31288343558283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401-600 Kč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6"/>
              <c:layout>
                <c:manualLayout>
                  <c:x val="2.9390154298310064E-3"/>
                  <c:y val="-4.890700658923507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List1!$D$2:$D$19</c:f>
              <c:numCache>
                <c:formatCode>###0</c:formatCode>
                <c:ptCount val="18"/>
                <c:pt idx="1">
                  <c:v>19.531250000000007</c:v>
                </c:pt>
                <c:pt idx="2">
                  <c:v>21.468926553672301</c:v>
                </c:pt>
                <c:pt idx="3">
                  <c:v>19.786096256684488</c:v>
                </c:pt>
                <c:pt idx="4">
                  <c:v>15.476190476190473</c:v>
                </c:pt>
                <c:pt idx="6">
                  <c:v>14.615384615384622</c:v>
                </c:pt>
                <c:pt idx="7">
                  <c:v>25.914634146341463</c:v>
                </c:pt>
                <c:pt idx="8">
                  <c:v>20.923076923076923</c:v>
                </c:pt>
                <c:pt idx="9">
                  <c:v>16.967509025270751</c:v>
                </c:pt>
                <c:pt idx="10">
                  <c:v>20.257234726688111</c:v>
                </c:pt>
                <c:pt idx="12">
                  <c:v>13.274336283185844</c:v>
                </c:pt>
                <c:pt idx="13">
                  <c:v>25.263157894736835</c:v>
                </c:pt>
                <c:pt idx="14">
                  <c:v>19.230769230769212</c:v>
                </c:pt>
                <c:pt idx="15">
                  <c:v>22.916666666666668</c:v>
                </c:pt>
                <c:pt idx="16">
                  <c:v>25.14619883040935</c:v>
                </c:pt>
                <c:pt idx="17">
                  <c:v>20.245398773006126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601-800 Kč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5.8780308596620128E-3"/>
                  <c:y val="1.95658838772495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List1!$E$2:$E$19</c:f>
              <c:numCache>
                <c:formatCode>###0</c:formatCode>
                <c:ptCount val="18"/>
                <c:pt idx="1">
                  <c:v>14.84375</c:v>
                </c:pt>
                <c:pt idx="2">
                  <c:v>9.0395480225988685</c:v>
                </c:pt>
                <c:pt idx="3">
                  <c:v>12.834224598930481</c:v>
                </c:pt>
                <c:pt idx="4">
                  <c:v>5.9523809523809508</c:v>
                </c:pt>
                <c:pt idx="6">
                  <c:v>13.076923076923077</c:v>
                </c:pt>
                <c:pt idx="7">
                  <c:v>10.060975609756097</c:v>
                </c:pt>
                <c:pt idx="8">
                  <c:v>13.230769230769234</c:v>
                </c:pt>
                <c:pt idx="9">
                  <c:v>14.440433212996394</c:v>
                </c:pt>
                <c:pt idx="10">
                  <c:v>8.6816720257234685</c:v>
                </c:pt>
                <c:pt idx="12">
                  <c:v>7.9646017699115044</c:v>
                </c:pt>
                <c:pt idx="13">
                  <c:v>12.105263157894735</c:v>
                </c:pt>
                <c:pt idx="14">
                  <c:v>11.858974358974359</c:v>
                </c:pt>
                <c:pt idx="15">
                  <c:v>13.194444444444446</c:v>
                </c:pt>
                <c:pt idx="16">
                  <c:v>11.111111111111105</c:v>
                </c:pt>
                <c:pt idx="17">
                  <c:v>17.177914110429459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více než 800 Kč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List1!$F$2:$F$19</c:f>
              <c:numCache>
                <c:formatCode>###0</c:formatCode>
                <c:ptCount val="18"/>
                <c:pt idx="1">
                  <c:v>7.2265625</c:v>
                </c:pt>
                <c:pt idx="2">
                  <c:v>8.8512241054613927</c:v>
                </c:pt>
                <c:pt idx="3">
                  <c:v>6.4171122994652388</c:v>
                </c:pt>
                <c:pt idx="4">
                  <c:v>4.7619047619047619</c:v>
                </c:pt>
                <c:pt idx="6">
                  <c:v>4.2307692307692326</c:v>
                </c:pt>
                <c:pt idx="7">
                  <c:v>5.182926829268288</c:v>
                </c:pt>
                <c:pt idx="8">
                  <c:v>10.153846153846157</c:v>
                </c:pt>
                <c:pt idx="9">
                  <c:v>9.7472924187725596</c:v>
                </c:pt>
                <c:pt idx="10">
                  <c:v>7.717041800643087</c:v>
                </c:pt>
                <c:pt idx="12">
                  <c:v>4.4247787610619467</c:v>
                </c:pt>
                <c:pt idx="13">
                  <c:v>4.7368421052631628</c:v>
                </c:pt>
                <c:pt idx="14">
                  <c:v>6.0897435897435912</c:v>
                </c:pt>
                <c:pt idx="15">
                  <c:v>6.5972222222222223</c:v>
                </c:pt>
                <c:pt idx="16">
                  <c:v>9.9415204678362539</c:v>
                </c:pt>
                <c:pt idx="17">
                  <c:v>14.723926380368098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List1!$G$2:$G$19</c:f>
              <c:numCache>
                <c:formatCode>###0</c:formatCode>
                <c:ptCount val="18"/>
                <c:pt idx="1">
                  <c:v>1.7578125</c:v>
                </c:pt>
                <c:pt idx="2">
                  <c:v>2.6365348399246704</c:v>
                </c:pt>
                <c:pt idx="3">
                  <c:v>2.6737967914438512</c:v>
                </c:pt>
                <c:pt idx="4">
                  <c:v>2.3809523809523809</c:v>
                </c:pt>
                <c:pt idx="6">
                  <c:v>1.1538461538461537</c:v>
                </c:pt>
                <c:pt idx="7">
                  <c:v>2.4390243902439024</c:v>
                </c:pt>
                <c:pt idx="8">
                  <c:v>3.0769230769230771</c:v>
                </c:pt>
                <c:pt idx="9">
                  <c:v>3.2490974729241882</c:v>
                </c:pt>
                <c:pt idx="10">
                  <c:v>1.6077170418006435</c:v>
                </c:pt>
                <c:pt idx="12">
                  <c:v>0.44247787610619471</c:v>
                </c:pt>
                <c:pt idx="13">
                  <c:v>1.0526315789473684</c:v>
                </c:pt>
                <c:pt idx="14">
                  <c:v>1.6025641025641022</c:v>
                </c:pt>
                <c:pt idx="15">
                  <c:v>1.7361111111111116</c:v>
                </c:pt>
                <c:pt idx="16">
                  <c:v>2.3391812865497075</c:v>
                </c:pt>
                <c:pt idx="17">
                  <c:v>1.8404907975460119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120192"/>
        <c:axId val="114286592"/>
      </c:barChart>
      <c:catAx>
        <c:axId val="114120192"/>
        <c:scaling>
          <c:orientation val="maxMin"/>
        </c:scaling>
        <c:delete val="0"/>
        <c:axPos val="l"/>
        <c:majorTickMark val="out"/>
        <c:minorTickMark val="none"/>
        <c:tickLblPos val="nextTo"/>
        <c:crossAx val="114286592"/>
        <c:crosses val="autoZero"/>
        <c:auto val="1"/>
        <c:lblAlgn val="ctr"/>
        <c:lblOffset val="100"/>
        <c:noMultiLvlLbl val="0"/>
      </c:catAx>
      <c:valAx>
        <c:axId val="11428659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4120192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8206749321654567"/>
          <c:y val="0.87541924142914163"/>
          <c:w val="0.70018085358727766"/>
          <c:h val="0.124580758570858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Volání z mobilního telefonu</c:v>
                </c:pt>
                <c:pt idx="1">
                  <c:v>Posílání SMS</c:v>
                </c:pt>
                <c:pt idx="2">
                  <c:v>Posílání e-mailů</c:v>
                </c:pt>
                <c:pt idx="3">
                  <c:v>Komunikaci prostřednictvím sociálních sítí</c:v>
                </c:pt>
                <c:pt idx="4">
                  <c:v>Volání přes VoIP prostřednictvím mobilní datové aplikace</c:v>
                </c:pt>
                <c:pt idx="5">
                  <c:v>Jiný způsob (např. callback)</c:v>
                </c:pt>
                <c:pt idx="6">
                  <c:v>Nevím, nechci uvést</c:v>
                </c:pt>
              </c:strCache>
            </c:strRef>
          </c:cat>
          <c:val>
            <c:numRef>
              <c:f>List1!$B$2:$B$8</c:f>
              <c:numCache>
                <c:formatCode>###0</c:formatCode>
                <c:ptCount val="7"/>
                <c:pt idx="0">
                  <c:v>71.35243171219166</c:v>
                </c:pt>
                <c:pt idx="1">
                  <c:v>11.325782811459042</c:v>
                </c:pt>
                <c:pt idx="2">
                  <c:v>5.3297801465689467</c:v>
                </c:pt>
                <c:pt idx="3">
                  <c:v>5.7295136575616263</c:v>
                </c:pt>
                <c:pt idx="4">
                  <c:v>5.0632911392405084</c:v>
                </c:pt>
                <c:pt idx="5">
                  <c:v>0.59960026648900788</c:v>
                </c:pt>
                <c:pt idx="6">
                  <c:v>0.59960026648900788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67968"/>
        <c:axId val="114288896"/>
      </c:barChart>
      <c:catAx>
        <c:axId val="1140679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4288896"/>
        <c:crosses val="autoZero"/>
        <c:auto val="1"/>
        <c:lblAlgn val="ctr"/>
        <c:lblOffset val="100"/>
        <c:noMultiLvlLbl val="0"/>
      </c:catAx>
      <c:valAx>
        <c:axId val="114288896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406796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815"/>
          <c:y val="2.6903090331218061E-2"/>
          <c:w val="0.51747036396350532"/>
          <c:h val="0.794073308899087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Volání z mobilního telefonu</c:v>
                </c:pt>
              </c:strCache>
            </c:strRef>
          </c:tx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List1!$B$2:$B$13</c:f>
              <c:numCache>
                <c:formatCode>0</c:formatCode>
                <c:ptCount val="12"/>
                <c:pt idx="1">
                  <c:v>72.265625000000028</c:v>
                </c:pt>
                <c:pt idx="2">
                  <c:v>70.809792843691085</c:v>
                </c:pt>
                <c:pt idx="3">
                  <c:v>71.122994652406376</c:v>
                </c:pt>
                <c:pt idx="4">
                  <c:v>70.238095238095241</c:v>
                </c:pt>
                <c:pt idx="6">
                  <c:v>55.309734513274321</c:v>
                </c:pt>
                <c:pt idx="7">
                  <c:v>72.631578947368411</c:v>
                </c:pt>
                <c:pt idx="8">
                  <c:v>71.153846153846104</c:v>
                </c:pt>
                <c:pt idx="9">
                  <c:v>76.388888888888829</c:v>
                </c:pt>
                <c:pt idx="10">
                  <c:v>76.023391812865441</c:v>
                </c:pt>
                <c:pt idx="11">
                  <c:v>81.595092024539838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Posílání SMS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List1!$C$2:$C$13</c:f>
              <c:numCache>
                <c:formatCode>0</c:formatCode>
                <c:ptCount val="12"/>
                <c:pt idx="1">
                  <c:v>11.328125</c:v>
                </c:pt>
                <c:pt idx="2">
                  <c:v>11.111111111111105</c:v>
                </c:pt>
                <c:pt idx="3">
                  <c:v>11.764705882352942</c:v>
                </c:pt>
                <c:pt idx="4">
                  <c:v>10.714285714285714</c:v>
                </c:pt>
                <c:pt idx="6">
                  <c:v>24.336283185840713</c:v>
                </c:pt>
                <c:pt idx="7">
                  <c:v>11.578947368421053</c:v>
                </c:pt>
                <c:pt idx="8">
                  <c:v>11.858974358974359</c:v>
                </c:pt>
                <c:pt idx="9">
                  <c:v>7.6388888888888875</c:v>
                </c:pt>
                <c:pt idx="10">
                  <c:v>9.3567251461988299</c:v>
                </c:pt>
                <c:pt idx="11">
                  <c:v>1.8404907975460119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Posílání e-mailů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List1!$D$2:$D$13</c:f>
              <c:numCache>
                <c:formatCode>0</c:formatCode>
                <c:ptCount val="12"/>
                <c:pt idx="1">
                  <c:v>8.0078125</c:v>
                </c:pt>
                <c:pt idx="2">
                  <c:v>3.9548022598870047</c:v>
                </c:pt>
                <c:pt idx="3">
                  <c:v>4.2780748663101607</c:v>
                </c:pt>
                <c:pt idx="4">
                  <c:v>2.3809523809523809</c:v>
                </c:pt>
                <c:pt idx="6">
                  <c:v>3.5398230088495581</c:v>
                </c:pt>
                <c:pt idx="7">
                  <c:v>3.1578947368421062</c:v>
                </c:pt>
                <c:pt idx="8">
                  <c:v>6.0897435897435912</c:v>
                </c:pt>
                <c:pt idx="9">
                  <c:v>4.8611111111111107</c:v>
                </c:pt>
                <c:pt idx="10">
                  <c:v>3.5087719298245608</c:v>
                </c:pt>
                <c:pt idx="11">
                  <c:v>7.361963190184051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Komunikaci prostřednictvím sociálních sítí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List1!$E$2:$E$13</c:f>
              <c:numCache>
                <c:formatCode>0</c:formatCode>
                <c:ptCount val="12"/>
                <c:pt idx="1">
                  <c:v>4.4921874999999982</c:v>
                </c:pt>
                <c:pt idx="2">
                  <c:v>6.779661016949154</c:v>
                </c:pt>
                <c:pt idx="3">
                  <c:v>5.3475935828877006</c:v>
                </c:pt>
                <c:pt idx="4">
                  <c:v>8.3333333333333357</c:v>
                </c:pt>
                <c:pt idx="6">
                  <c:v>12.389380530973455</c:v>
                </c:pt>
                <c:pt idx="7">
                  <c:v>7.8947368421052593</c:v>
                </c:pt>
                <c:pt idx="8">
                  <c:v>4.8076923076923084</c:v>
                </c:pt>
                <c:pt idx="9">
                  <c:v>3.8194444444444433</c:v>
                </c:pt>
                <c:pt idx="10">
                  <c:v>5.2631578947368425</c:v>
                </c:pt>
                <c:pt idx="11">
                  <c:v>3.0674846625766881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Volání přes VoIP prostřednictvím mobilní datové aplikace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List1!$F$2:$F$13</c:f>
              <c:numCache>
                <c:formatCode>0</c:formatCode>
                <c:ptCount val="12"/>
                <c:pt idx="1">
                  <c:v>3.3203125</c:v>
                </c:pt>
                <c:pt idx="2">
                  <c:v>5.8380414312617717</c:v>
                </c:pt>
                <c:pt idx="3">
                  <c:v>6.1497326203208553</c:v>
                </c:pt>
                <c:pt idx="4">
                  <c:v>5.9523809523809508</c:v>
                </c:pt>
                <c:pt idx="6">
                  <c:v>3.9823008849557522</c:v>
                </c:pt>
                <c:pt idx="7">
                  <c:v>4.2105263157894735</c:v>
                </c:pt>
                <c:pt idx="8">
                  <c:v>5.1282051282051286</c:v>
                </c:pt>
                <c:pt idx="9">
                  <c:v>5.9027777777777777</c:v>
                </c:pt>
                <c:pt idx="10">
                  <c:v>3.5087719298245608</c:v>
                </c:pt>
                <c:pt idx="11">
                  <c:v>4.9079754601226995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Jiný způsob (např. callback)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List1!$G$2:$G$13</c:f>
              <c:numCache>
                <c:formatCode>General</c:formatCode>
                <c:ptCount val="12"/>
                <c:pt idx="2" formatCode="0">
                  <c:v>1.1299435028248588</c:v>
                </c:pt>
                <c:pt idx="4" formatCode="0">
                  <c:v>1.1904761904761905</c:v>
                </c:pt>
                <c:pt idx="9" formatCode="0">
                  <c:v>1.0416666666666663</c:v>
                </c:pt>
                <c:pt idx="10" formatCode="0">
                  <c:v>1.7543859649122815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ČISTÝ OSOBNÍ PŘÍJEM</c:v>
                </c:pt>
                <c:pt idx="6">
                  <c:v>Do 6.000 Kč, n=226</c:v>
                </c:pt>
                <c:pt idx="7">
                  <c:v>6.001 - 10.000 Kč, n=190</c:v>
                </c:pt>
                <c:pt idx="8">
                  <c:v>10.001 - 15.000 Kč, n=312</c:v>
                </c:pt>
                <c:pt idx="9">
                  <c:v>15.001 - 20.000 Kč, n=288</c:v>
                </c:pt>
                <c:pt idx="10">
                  <c:v>20.001 - 25.000 Kč, n=171</c:v>
                </c:pt>
                <c:pt idx="11">
                  <c:v>25.001 Kč a více, n=163</c:v>
                </c:pt>
              </c:strCache>
            </c:strRef>
          </c:cat>
          <c:val>
            <c:numRef>
              <c:f>List1!$H$2:$H$13</c:f>
              <c:numCache>
                <c:formatCode>General</c:formatCode>
                <c:ptCount val="12"/>
                <c:pt idx="3" formatCode="0">
                  <c:v>1.0695187165775402</c:v>
                </c:pt>
                <c:pt idx="4" formatCode="0">
                  <c:v>1.1904761904761905</c:v>
                </c:pt>
                <c:pt idx="7" formatCode="0">
                  <c:v>0.52631578947368418</c:v>
                </c:pt>
                <c:pt idx="8" formatCode="0">
                  <c:v>0.6410256410256413</c:v>
                </c:pt>
                <c:pt idx="10" formatCode="0">
                  <c:v>0.58479532163742687</c:v>
                </c:pt>
                <c:pt idx="11" formatCode="0">
                  <c:v>1.2269938650306744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408960"/>
        <c:axId val="114290624"/>
      </c:barChart>
      <c:catAx>
        <c:axId val="114408960"/>
        <c:scaling>
          <c:orientation val="maxMin"/>
        </c:scaling>
        <c:delete val="0"/>
        <c:axPos val="l"/>
        <c:majorTickMark val="out"/>
        <c:minorTickMark val="none"/>
        <c:tickLblPos val="nextTo"/>
        <c:crossAx val="114290624"/>
        <c:crosses val="autoZero"/>
        <c:auto val="1"/>
        <c:lblAlgn val="ctr"/>
        <c:lblOffset val="100"/>
        <c:noMultiLvlLbl val="0"/>
      </c:catAx>
      <c:valAx>
        <c:axId val="114290624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440896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6443340063755805"/>
          <c:y val="0.86074482852120571"/>
          <c:w val="0.73556659936244051"/>
          <c:h val="0.13925517147879571"/>
        </c:manualLayout>
      </c:layout>
      <c:overlay val="0"/>
      <c:txPr>
        <a:bodyPr/>
        <a:lstStyle/>
        <a:p>
          <a:pPr>
            <a:defRPr sz="7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využívá a zná datový limit</c:v>
                </c:pt>
                <c:pt idx="1">
                  <c:v>využívá, ale datový limit nezná</c:v>
                </c:pt>
                <c:pt idx="2">
                  <c:v>nevyužívá Internet v mobilu</c:v>
                </c:pt>
                <c:pt idx="3">
                  <c:v>neví, bez odpovědi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37</c:v>
                </c:pt>
                <c:pt idx="1">
                  <c:v>11</c:v>
                </c:pt>
                <c:pt idx="2">
                  <c:v>47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06912"/>
        <c:axId val="114292928"/>
      </c:barChart>
      <c:catAx>
        <c:axId val="114406912"/>
        <c:scaling>
          <c:orientation val="maxMin"/>
        </c:scaling>
        <c:delete val="0"/>
        <c:axPos val="l"/>
        <c:majorTickMark val="out"/>
        <c:minorTickMark val="none"/>
        <c:tickLblPos val="nextTo"/>
        <c:crossAx val="114292928"/>
        <c:crosses val="autoZero"/>
        <c:auto val="1"/>
        <c:lblAlgn val="ctr"/>
        <c:lblOffset val="100"/>
        <c:noMultiLvlLbl val="0"/>
      </c:catAx>
      <c:valAx>
        <c:axId val="114292928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4406912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080" b="1" i="0" u="none" strike="noStrike" baseline="0" dirty="0" smtClean="0"/>
              <a:t>TŘÍDĚNÍ PODLE KLÍČOVÝCH UKAZATELŮ</a:t>
            </a:r>
            <a:endParaRPr lang="cs-CZ" dirty="0"/>
          </a:p>
        </c:rich>
      </c:tx>
      <c:layout>
        <c:manualLayout>
          <c:xMode val="edge"/>
          <c:yMode val="edge"/>
          <c:x val="0.46000011570926902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43350223029615792"/>
          <c:y val="2.970490179312853E-2"/>
          <c:w val="0.48284135680688695"/>
          <c:h val="0.845077678099613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využívá a zná datový limit</c:v>
                </c:pt>
              </c:strCache>
            </c:strRef>
          </c:tx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List1!$B$2:$B$26</c:f>
              <c:numCache>
                <c:formatCode>0</c:formatCode>
                <c:ptCount val="25"/>
                <c:pt idx="1">
                  <c:v>33.7890625</c:v>
                </c:pt>
                <c:pt idx="2">
                  <c:v>35.593220338983052</c:v>
                </c:pt>
                <c:pt idx="3">
                  <c:v>41.711229946524064</c:v>
                </c:pt>
                <c:pt idx="4">
                  <c:v>48.809523809523803</c:v>
                </c:pt>
                <c:pt idx="6">
                  <c:v>57.307692307692299</c:v>
                </c:pt>
                <c:pt idx="7">
                  <c:v>45.121951219512191</c:v>
                </c:pt>
                <c:pt idx="8">
                  <c:v>36.615384615384606</c:v>
                </c:pt>
                <c:pt idx="9">
                  <c:v>27.075812274368232</c:v>
                </c:pt>
                <c:pt idx="10">
                  <c:v>21.864951768488748</c:v>
                </c:pt>
                <c:pt idx="12">
                  <c:v>35.57377049180328</c:v>
                </c:pt>
                <c:pt idx="13">
                  <c:v>45.412844036697244</c:v>
                </c:pt>
                <c:pt idx="14">
                  <c:v>36.36363636363636</c:v>
                </c:pt>
                <c:pt idx="15">
                  <c:v>56.994818652849737</c:v>
                </c:pt>
                <c:pt idx="16">
                  <c:v>20.245398773006134</c:v>
                </c:pt>
                <c:pt idx="17">
                  <c:v>27.108433734939762</c:v>
                </c:pt>
                <c:pt idx="19">
                  <c:v>44.690265486725664</c:v>
                </c:pt>
                <c:pt idx="20">
                  <c:v>33.157894736842103</c:v>
                </c:pt>
                <c:pt idx="21">
                  <c:v>29.807692307692307</c:v>
                </c:pt>
                <c:pt idx="22">
                  <c:v>36.111111111111107</c:v>
                </c:pt>
                <c:pt idx="23">
                  <c:v>39.766081871345037</c:v>
                </c:pt>
                <c:pt idx="24">
                  <c:v>51.533742331288337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využívá, ale datový limit nezná</c:v>
                </c:pt>
              </c:strCache>
            </c:strRef>
          </c:tx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List1!$C$2:$C$26</c:f>
              <c:numCache>
                <c:formatCode>0</c:formatCode>
                <c:ptCount val="25"/>
                <c:pt idx="1">
                  <c:v>10.546875</c:v>
                </c:pt>
                <c:pt idx="2">
                  <c:v>12.8060263653484</c:v>
                </c:pt>
                <c:pt idx="3">
                  <c:v>10.160427807486631</c:v>
                </c:pt>
                <c:pt idx="4">
                  <c:v>9.5238095238095237</c:v>
                </c:pt>
                <c:pt idx="6">
                  <c:v>9.2307692307692299</c:v>
                </c:pt>
                <c:pt idx="7">
                  <c:v>10.060975609756097</c:v>
                </c:pt>
                <c:pt idx="8">
                  <c:v>13.23076923076923</c:v>
                </c:pt>
                <c:pt idx="9">
                  <c:v>12.996389891696751</c:v>
                </c:pt>
                <c:pt idx="10">
                  <c:v>10.289389067524116</c:v>
                </c:pt>
                <c:pt idx="12">
                  <c:v>12.78688524590164</c:v>
                </c:pt>
                <c:pt idx="13">
                  <c:v>9.6330275229357802</c:v>
                </c:pt>
                <c:pt idx="14">
                  <c:v>14.685314685314685</c:v>
                </c:pt>
                <c:pt idx="15">
                  <c:v>6.2176165803108807</c:v>
                </c:pt>
                <c:pt idx="16">
                  <c:v>6.7484662576687118</c:v>
                </c:pt>
                <c:pt idx="17">
                  <c:v>12.650602409638553</c:v>
                </c:pt>
                <c:pt idx="19">
                  <c:v>8.4070796460176993</c:v>
                </c:pt>
                <c:pt idx="20">
                  <c:v>7.8947368421052628</c:v>
                </c:pt>
                <c:pt idx="21">
                  <c:v>11.858974358974359</c:v>
                </c:pt>
                <c:pt idx="22">
                  <c:v>11.111111111111111</c:v>
                </c:pt>
                <c:pt idx="23">
                  <c:v>11.111111111111111</c:v>
                </c:pt>
                <c:pt idx="24">
                  <c:v>14.723926380368098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nevyužívá Internet v mobilu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List1!$D$2:$D$26</c:f>
              <c:numCache>
                <c:formatCode>0</c:formatCode>
                <c:ptCount val="25"/>
                <c:pt idx="1">
                  <c:v>49.8046875</c:v>
                </c:pt>
                <c:pt idx="2">
                  <c:v>48.399246704331453</c:v>
                </c:pt>
                <c:pt idx="3">
                  <c:v>43.048128342245988</c:v>
                </c:pt>
                <c:pt idx="4">
                  <c:v>39.285714285714285</c:v>
                </c:pt>
                <c:pt idx="6">
                  <c:v>31.53846153846154</c:v>
                </c:pt>
                <c:pt idx="7">
                  <c:v>40.853658536585364</c:v>
                </c:pt>
                <c:pt idx="8">
                  <c:v>44.92307692307692</c:v>
                </c:pt>
                <c:pt idx="9">
                  <c:v>51.985559566787003</c:v>
                </c:pt>
                <c:pt idx="10">
                  <c:v>64.308681672025727</c:v>
                </c:pt>
                <c:pt idx="12">
                  <c:v>46.721311475409834</c:v>
                </c:pt>
                <c:pt idx="13">
                  <c:v>38.532110091743121</c:v>
                </c:pt>
                <c:pt idx="14">
                  <c:v>41.95804195804196</c:v>
                </c:pt>
                <c:pt idx="15">
                  <c:v>35.233160621761655</c:v>
                </c:pt>
                <c:pt idx="16">
                  <c:v>69.938650306748471</c:v>
                </c:pt>
                <c:pt idx="17">
                  <c:v>56.626506024096386</c:v>
                </c:pt>
                <c:pt idx="19">
                  <c:v>44.690265486725664</c:v>
                </c:pt>
                <c:pt idx="20">
                  <c:v>54.736842105263158</c:v>
                </c:pt>
                <c:pt idx="21">
                  <c:v>54.166666666666664</c:v>
                </c:pt>
                <c:pt idx="22">
                  <c:v>48.263888888888886</c:v>
                </c:pt>
                <c:pt idx="23">
                  <c:v>45.029239766081872</c:v>
                </c:pt>
                <c:pt idx="24">
                  <c:v>28.834355828220858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neví, bez odpovědi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List1!$A$2:$A$26</c:f>
              <c:strCache>
                <c:ptCount val="2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  <c:pt idx="18">
                  <c:v>ČISTÝ OSOBNÍ PŘÍJEM</c:v>
                </c:pt>
                <c:pt idx="19">
                  <c:v>Do 6.000 Kč, n=226</c:v>
                </c:pt>
                <c:pt idx="20">
                  <c:v>6.001 - 10.000 Kč, n=190</c:v>
                </c:pt>
                <c:pt idx="21">
                  <c:v>10.001 - 15.000 Kč, n=312</c:v>
                </c:pt>
                <c:pt idx="22">
                  <c:v>15.001 - 20.000 Kč, n=288</c:v>
                </c:pt>
                <c:pt idx="23">
                  <c:v>20.001 - 25.000 Kč, n=171</c:v>
                </c:pt>
                <c:pt idx="24">
                  <c:v>25.001 Kč a více, n=163</c:v>
                </c:pt>
              </c:strCache>
            </c:strRef>
          </c:cat>
          <c:val>
            <c:numRef>
              <c:f>List1!$E$2:$E$26</c:f>
              <c:numCache>
                <c:formatCode>0</c:formatCode>
                <c:ptCount val="25"/>
                <c:pt idx="1">
                  <c:v>5.859375</c:v>
                </c:pt>
                <c:pt idx="2">
                  <c:v>3.2015065913370999</c:v>
                </c:pt>
                <c:pt idx="3">
                  <c:v>5.0802139037433154</c:v>
                </c:pt>
                <c:pt idx="4">
                  <c:v>2.3809523809523809</c:v>
                </c:pt>
                <c:pt idx="6">
                  <c:v>1.9230769230769231</c:v>
                </c:pt>
                <c:pt idx="7">
                  <c:v>3.9634146341463414</c:v>
                </c:pt>
                <c:pt idx="8">
                  <c:v>5.2307692307692308</c:v>
                </c:pt>
                <c:pt idx="9">
                  <c:v>7.9422382671480145</c:v>
                </c:pt>
                <c:pt idx="10">
                  <c:v>3.536977491961415</c:v>
                </c:pt>
                <c:pt idx="12">
                  <c:v>4.918032786885246</c:v>
                </c:pt>
                <c:pt idx="13">
                  <c:v>6.4220183486238529</c:v>
                </c:pt>
                <c:pt idx="14">
                  <c:v>6.9930069930069934</c:v>
                </c:pt>
                <c:pt idx="15">
                  <c:v>1.5544041450777202</c:v>
                </c:pt>
                <c:pt idx="16">
                  <c:v>3.0674846625766872</c:v>
                </c:pt>
                <c:pt idx="17">
                  <c:v>3.6144578313253013</c:v>
                </c:pt>
                <c:pt idx="19">
                  <c:v>2.2123893805309733</c:v>
                </c:pt>
                <c:pt idx="20">
                  <c:v>4.2105263157894735</c:v>
                </c:pt>
                <c:pt idx="21">
                  <c:v>4.166666666666667</c:v>
                </c:pt>
                <c:pt idx="22">
                  <c:v>4.5138888888888893</c:v>
                </c:pt>
                <c:pt idx="23">
                  <c:v>4.0935672514619883</c:v>
                </c:pt>
                <c:pt idx="24">
                  <c:v>4.9079754601226995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057152"/>
        <c:axId val="111772224"/>
      </c:barChart>
      <c:catAx>
        <c:axId val="115057152"/>
        <c:scaling>
          <c:orientation val="maxMin"/>
        </c:scaling>
        <c:delete val="0"/>
        <c:axPos val="l"/>
        <c:majorTickMark val="out"/>
        <c:minorTickMark val="none"/>
        <c:tickLblPos val="nextTo"/>
        <c:crossAx val="111772224"/>
        <c:crosses val="autoZero"/>
        <c:auto val="1"/>
        <c:lblAlgn val="ctr"/>
        <c:lblOffset val="100"/>
        <c:noMultiLvlLbl val="0"/>
      </c:catAx>
      <c:valAx>
        <c:axId val="111772224"/>
        <c:scaling>
          <c:orientation val="minMax"/>
          <c:max val="100"/>
        </c:scaling>
        <c:delete val="0"/>
        <c:axPos val="b"/>
        <c:numFmt formatCode="0" sourceLinked="1"/>
        <c:majorTickMark val="out"/>
        <c:minorTickMark val="none"/>
        <c:tickLblPos val="nextTo"/>
        <c:crossAx val="115057152"/>
        <c:crosses val="max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5.0987289336812347E-2"/>
          <c:y val="0.90415721110664327"/>
          <c:w val="0.89680098584297108"/>
          <c:h val="9.049452386344553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Ti, kteří využívají Internet v mobilu, n=795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List1!$A$2:$A$10</c:f>
              <c:strCache>
                <c:ptCount val="9"/>
                <c:pt idx="0">
                  <c:v>0 – 100 MB</c:v>
                </c:pt>
                <c:pt idx="1">
                  <c:v>101 – 200 MB</c:v>
                </c:pt>
                <c:pt idx="2">
                  <c:v>201 – 500 MB</c:v>
                </c:pt>
                <c:pt idx="3">
                  <c:v>501 – 1 000 MB</c:v>
                </c:pt>
                <c:pt idx="4">
                  <c:v>1 001 – 1 500 MB</c:v>
                </c:pt>
                <c:pt idx="5">
                  <c:v>1 501 – 3 000 MB</c:v>
                </c:pt>
                <c:pt idx="6">
                  <c:v>3 001 – 10 000 MB</c:v>
                </c:pt>
                <c:pt idx="7">
                  <c:v>Více než 10 000 MB</c:v>
                </c:pt>
                <c:pt idx="8">
                  <c:v>využívá, ale datový limit nezná</c:v>
                </c:pt>
              </c:strCache>
            </c:strRef>
          </c:cat>
          <c:val>
            <c:numRef>
              <c:f>List1!$B$2:$B$10</c:f>
              <c:numCache>
                <c:formatCode>###0</c:formatCode>
                <c:ptCount val="9"/>
                <c:pt idx="0">
                  <c:v>11.279229711141678</c:v>
                </c:pt>
                <c:pt idx="1">
                  <c:v>19.394773039889959</c:v>
                </c:pt>
                <c:pt idx="2">
                  <c:v>15.543328748280601</c:v>
                </c:pt>
                <c:pt idx="3">
                  <c:v>10.866574965612104</c:v>
                </c:pt>
                <c:pt idx="4">
                  <c:v>8.8033012379642379</c:v>
                </c:pt>
                <c:pt idx="5">
                  <c:v>5.5020632737276483</c:v>
                </c:pt>
                <c:pt idx="6">
                  <c:v>2.8885832187070162</c:v>
                </c:pt>
                <c:pt idx="7">
                  <c:v>2.613480055020633</c:v>
                </c:pt>
                <c:pt idx="8">
                  <c:v>23.108665749656129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22656"/>
        <c:axId val="114293504"/>
      </c:barChart>
      <c:catAx>
        <c:axId val="1148226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 anchor="ctr" anchorCtr="1"/>
          <a:lstStyle/>
          <a:p>
            <a:pPr>
              <a:defRPr sz="900"/>
            </a:pPr>
            <a:endParaRPr lang="cs-CZ"/>
          </a:p>
        </c:txPr>
        <c:crossAx val="114293504"/>
        <c:crosses val="autoZero"/>
        <c:auto val="1"/>
        <c:lblAlgn val="ctr"/>
        <c:lblOffset val="100"/>
        <c:noMultiLvlLbl val="0"/>
      </c:catAx>
      <c:valAx>
        <c:axId val="114293504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482265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854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0 – 100 MB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3881327105213236E-17"/>
                  <c:y val="-2.445157751864537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390154298309526E-3"/>
                  <c:y val="2.445928062253404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List1!$B$2:$B$13</c:f>
              <c:numCache>
                <c:formatCode>0</c:formatCode>
                <c:ptCount val="12"/>
                <c:pt idx="1">
                  <c:v>10.13215859030837</c:v>
                </c:pt>
                <c:pt idx="2">
                  <c:v>15.56420233463035</c:v>
                </c:pt>
                <c:pt idx="3">
                  <c:v>8.2474226804123667</c:v>
                </c:pt>
                <c:pt idx="4">
                  <c:v>6.1224489795918355</c:v>
                </c:pt>
                <c:pt idx="6">
                  <c:v>16.666666666666668</c:v>
                </c:pt>
                <c:pt idx="7">
                  <c:v>12.820512820512821</c:v>
                </c:pt>
                <c:pt idx="8">
                  <c:v>11.538461538461538</c:v>
                </c:pt>
                <c:pt idx="9">
                  <c:v>8.8235294117647065</c:v>
                </c:pt>
                <c:pt idx="10">
                  <c:v>13.793103448275859</c:v>
                </c:pt>
                <c:pt idx="11">
                  <c:v>6.4814814814814827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101 – 200 MB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List1!$C$2:$C$13</c:f>
              <c:numCache>
                <c:formatCode>0</c:formatCode>
                <c:ptCount val="12"/>
                <c:pt idx="1">
                  <c:v>19.823788546255507</c:v>
                </c:pt>
                <c:pt idx="2">
                  <c:v>12.840466926070039</c:v>
                </c:pt>
                <c:pt idx="3">
                  <c:v>21.134020618556704</c:v>
                </c:pt>
                <c:pt idx="4">
                  <c:v>44.897959183673464</c:v>
                </c:pt>
                <c:pt idx="6">
                  <c:v>27.5</c:v>
                </c:pt>
                <c:pt idx="7">
                  <c:v>17.948717948717942</c:v>
                </c:pt>
                <c:pt idx="8">
                  <c:v>15.384615384615385</c:v>
                </c:pt>
                <c:pt idx="9">
                  <c:v>24.264705882352938</c:v>
                </c:pt>
                <c:pt idx="10">
                  <c:v>17.241379310344829</c:v>
                </c:pt>
                <c:pt idx="11">
                  <c:v>12.037037037037036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 – 500 MB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List1!$D$2:$D$13</c:f>
              <c:numCache>
                <c:formatCode>0</c:formatCode>
                <c:ptCount val="12"/>
                <c:pt idx="1">
                  <c:v>11.453744493392072</c:v>
                </c:pt>
                <c:pt idx="2">
                  <c:v>18.28793774319066</c:v>
                </c:pt>
                <c:pt idx="3">
                  <c:v>18.55670103092783</c:v>
                </c:pt>
                <c:pt idx="4">
                  <c:v>8.1632653061224492</c:v>
                </c:pt>
                <c:pt idx="6">
                  <c:v>10.833333333333334</c:v>
                </c:pt>
                <c:pt idx="7">
                  <c:v>23.076923076923073</c:v>
                </c:pt>
                <c:pt idx="8">
                  <c:v>18.46153846153846</c:v>
                </c:pt>
                <c:pt idx="9">
                  <c:v>19.117647058823533</c:v>
                </c:pt>
                <c:pt idx="10">
                  <c:v>13.793103448275859</c:v>
                </c:pt>
                <c:pt idx="11">
                  <c:v>12.962962962962965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501 – 1 000 MB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3.913176775449899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List1!$E$2:$E$13</c:f>
              <c:numCache>
                <c:formatCode>0</c:formatCode>
                <c:ptCount val="12"/>
                <c:pt idx="1">
                  <c:v>16.740088105726873</c:v>
                </c:pt>
                <c:pt idx="2">
                  <c:v>8.171206225680935</c:v>
                </c:pt>
                <c:pt idx="3">
                  <c:v>8.7628865979381487</c:v>
                </c:pt>
                <c:pt idx="4">
                  <c:v>6.1224489795918355</c:v>
                </c:pt>
                <c:pt idx="6">
                  <c:v>13.333333333333334</c:v>
                </c:pt>
                <c:pt idx="7">
                  <c:v>10.256410256410259</c:v>
                </c:pt>
                <c:pt idx="8">
                  <c:v>7.6923076923076925</c:v>
                </c:pt>
                <c:pt idx="9">
                  <c:v>8.8235294117647065</c:v>
                </c:pt>
                <c:pt idx="10">
                  <c:v>12.643678160919537</c:v>
                </c:pt>
                <c:pt idx="11">
                  <c:v>15.740740740740739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1 001 – 1 500 MB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List1!$F$2:$F$13</c:f>
              <c:numCache>
                <c:formatCode>0</c:formatCode>
                <c:ptCount val="12"/>
                <c:pt idx="1">
                  <c:v>4.8458149779735677</c:v>
                </c:pt>
                <c:pt idx="2">
                  <c:v>10.505836575875488</c:v>
                </c:pt>
                <c:pt idx="3">
                  <c:v>11.855670103092784</c:v>
                </c:pt>
                <c:pt idx="4">
                  <c:v>6.1224489795918355</c:v>
                </c:pt>
                <c:pt idx="6">
                  <c:v>7.5</c:v>
                </c:pt>
                <c:pt idx="7">
                  <c:v>7.6923076923076925</c:v>
                </c:pt>
                <c:pt idx="8">
                  <c:v>10.769230769230768</c:v>
                </c:pt>
                <c:pt idx="9">
                  <c:v>6.617647058823529</c:v>
                </c:pt>
                <c:pt idx="10">
                  <c:v>8.0459770114942533</c:v>
                </c:pt>
                <c:pt idx="11">
                  <c:v>11.111111111111109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1 501 – 3 000 MB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List1!$G$2:$G$13</c:f>
              <c:numCache>
                <c:formatCode>0</c:formatCode>
                <c:ptCount val="12"/>
                <c:pt idx="1">
                  <c:v>6.1674008810572678</c:v>
                </c:pt>
                <c:pt idx="2">
                  <c:v>5.4474708171206228</c:v>
                </c:pt>
                <c:pt idx="3">
                  <c:v>6.1855670103092786</c:v>
                </c:pt>
                <c:pt idx="4">
                  <c:v>0</c:v>
                </c:pt>
                <c:pt idx="6">
                  <c:v>3.3333333333333335</c:v>
                </c:pt>
                <c:pt idx="7">
                  <c:v>3.8461538461538463</c:v>
                </c:pt>
                <c:pt idx="8">
                  <c:v>4.615384615384615</c:v>
                </c:pt>
                <c:pt idx="9">
                  <c:v>4.4117647058823541</c:v>
                </c:pt>
                <c:pt idx="10">
                  <c:v>4.5977011494252862</c:v>
                </c:pt>
                <c:pt idx="11">
                  <c:v>9.2592592592592613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3 001 – 10 000 MB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List1!$H$2:$H$13</c:f>
              <c:numCache>
                <c:formatCode>0</c:formatCode>
                <c:ptCount val="12"/>
                <c:pt idx="1">
                  <c:v>4.4052863436123353</c:v>
                </c:pt>
                <c:pt idx="2">
                  <c:v>1.1673151750972763</c:v>
                </c:pt>
                <c:pt idx="3">
                  <c:v>3.0927835051546393</c:v>
                </c:pt>
                <c:pt idx="4">
                  <c:v>4.0816326530612264</c:v>
                </c:pt>
                <c:pt idx="6">
                  <c:v>3.3333333333333335</c:v>
                </c:pt>
                <c:pt idx="7">
                  <c:v>1.2820512820512822</c:v>
                </c:pt>
                <c:pt idx="8">
                  <c:v>2.3076923076923079</c:v>
                </c:pt>
                <c:pt idx="9">
                  <c:v>2.2058823529411771</c:v>
                </c:pt>
                <c:pt idx="10">
                  <c:v>3.4482758620689653</c:v>
                </c:pt>
                <c:pt idx="11">
                  <c:v>5.5555555555555536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Více než 10 000 MB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List1!$I$2:$I$13</c:f>
              <c:numCache>
                <c:formatCode>0</c:formatCode>
                <c:ptCount val="12"/>
                <c:pt idx="1">
                  <c:v>2.6431718061674019</c:v>
                </c:pt>
                <c:pt idx="2">
                  <c:v>1.556420233463035</c:v>
                </c:pt>
                <c:pt idx="3">
                  <c:v>2.5773195876288661</c:v>
                </c:pt>
                <c:pt idx="4">
                  <c:v>8.1632653061224492</c:v>
                </c:pt>
                <c:pt idx="6">
                  <c:v>1.6666666666666667</c:v>
                </c:pt>
                <c:pt idx="7">
                  <c:v>3.8461538461538463</c:v>
                </c:pt>
                <c:pt idx="8">
                  <c:v>0.76923076923076927</c:v>
                </c:pt>
                <c:pt idx="9">
                  <c:v>2.2058823529411771</c:v>
                </c:pt>
                <c:pt idx="10">
                  <c:v>4.5977011494252862</c:v>
                </c:pt>
                <c:pt idx="11">
                  <c:v>4.6296296296296306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využívá, ale datový limit nezná</c:v>
                </c:pt>
              </c:strCache>
            </c:strRef>
          </c:tx>
          <c:spPr>
            <a:solidFill>
              <a:srgbClr val="8246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List1!$A$2:$A$13</c:f>
              <c:strCache>
                <c:ptCount val="12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Vitruální operátor, n=49</c:v>
                </c:pt>
                <c:pt idx="5">
                  <c:v>ČISTÝ OSOBNÍ PŘÍJEM</c:v>
                </c:pt>
                <c:pt idx="6">
                  <c:v>Do 6.000 Kč, n=120</c:v>
                </c:pt>
                <c:pt idx="7">
                  <c:v>6.001 - 10.000 Kč, n=78</c:v>
                </c:pt>
                <c:pt idx="8">
                  <c:v>10.001 - 15.000 Kč, n=130</c:v>
                </c:pt>
                <c:pt idx="9">
                  <c:v>15.001 - 20.000 Kč, n=136</c:v>
                </c:pt>
                <c:pt idx="10">
                  <c:v>20.001 - 25.000 Kč, n=87</c:v>
                </c:pt>
                <c:pt idx="11">
                  <c:v>25.001 Kč a více, n=108</c:v>
                </c:pt>
              </c:strCache>
            </c:strRef>
          </c:cat>
          <c:val>
            <c:numRef>
              <c:f>List1!$J$2:$J$13</c:f>
              <c:numCache>
                <c:formatCode>0</c:formatCode>
                <c:ptCount val="12"/>
                <c:pt idx="1">
                  <c:v>23.788546255506599</c:v>
                </c:pt>
                <c:pt idx="2">
                  <c:v>26.45914396887159</c:v>
                </c:pt>
                <c:pt idx="3">
                  <c:v>19.587628865979379</c:v>
                </c:pt>
                <c:pt idx="4">
                  <c:v>16.326530612244895</c:v>
                </c:pt>
                <c:pt idx="6">
                  <c:v>15.833333333333334</c:v>
                </c:pt>
                <c:pt idx="7">
                  <c:v>19.230769230769219</c:v>
                </c:pt>
                <c:pt idx="8">
                  <c:v>28.46153846153846</c:v>
                </c:pt>
                <c:pt idx="9">
                  <c:v>23.529411764705884</c:v>
                </c:pt>
                <c:pt idx="10">
                  <c:v>21.83908045977012</c:v>
                </c:pt>
                <c:pt idx="11">
                  <c:v>22.222222222222214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049984"/>
        <c:axId val="111775680"/>
      </c:barChart>
      <c:catAx>
        <c:axId val="115049984"/>
        <c:scaling>
          <c:orientation val="maxMin"/>
        </c:scaling>
        <c:delete val="0"/>
        <c:axPos val="l"/>
        <c:majorTickMark val="out"/>
        <c:minorTickMark val="none"/>
        <c:tickLblPos val="nextTo"/>
        <c:crossAx val="111775680"/>
        <c:crosses val="autoZero"/>
        <c:auto val="1"/>
        <c:lblAlgn val="ctr"/>
        <c:lblOffset val="100"/>
        <c:noMultiLvlLbl val="0"/>
      </c:catAx>
      <c:valAx>
        <c:axId val="11177568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504998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3.232916972814108E-2"/>
          <c:y val="0.87541924142914163"/>
          <c:w val="0.96767083027185918"/>
          <c:h val="0.12458075857085862"/>
        </c:manualLayout>
      </c:layout>
      <c:overlay val="0"/>
      <c:txPr>
        <a:bodyPr/>
        <a:lstStyle/>
        <a:p>
          <a:pPr>
            <a:defRPr sz="65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Ti, kteří znají svůj datový limit, n=727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Ano, můj datový limit je pro mě dostatečný</c:v>
                </c:pt>
                <c:pt idx="1">
                  <c:v>Ne, můj datový limit není pro mě dostatečný, ale rozhodující je pro mě cena</c:v>
                </c:pt>
                <c:pt idx="2">
                  <c:v>Ne, můj datový limit není pro mě dostatečný, bez ohledu na cenu</c:v>
                </c:pt>
                <c:pt idx="3">
                  <c:v>Nevím, nechci uvést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62.035763411279227</c:v>
                </c:pt>
                <c:pt idx="1">
                  <c:v>29.573590096286107</c:v>
                </c:pt>
                <c:pt idx="2">
                  <c:v>4.4016506189821243</c:v>
                </c:pt>
                <c:pt idx="3">
                  <c:v>3.9889958734525446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56640"/>
        <c:axId val="111778560"/>
      </c:barChart>
      <c:catAx>
        <c:axId val="1150566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1778560"/>
        <c:crosses val="autoZero"/>
        <c:auto val="1"/>
        <c:lblAlgn val="ctr"/>
        <c:lblOffset val="100"/>
        <c:noMultiLvlLbl val="0"/>
      </c:catAx>
      <c:valAx>
        <c:axId val="111778560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505664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876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Ano, můj datový limit je pro mě dostatečný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2.9390154298310064E-3"/>
                  <c:y val="3.424029678518662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690309033121806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8170462894930201E-3"/>
                  <c:y val="3.42402967851865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695077149155038E-2"/>
                  <c:y val="2.445812515695074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List1!$B$2:$B$15</c:f>
              <c:numCache>
                <c:formatCode>###0</c:formatCode>
                <c:ptCount val="14"/>
                <c:pt idx="1">
                  <c:v>62.555066079295123</c:v>
                </c:pt>
                <c:pt idx="2">
                  <c:v>61.089494163424114</c:v>
                </c:pt>
                <c:pt idx="3">
                  <c:v>64.432989690721655</c:v>
                </c:pt>
                <c:pt idx="4">
                  <c:v>55.102040816326529</c:v>
                </c:pt>
                <c:pt idx="6">
                  <c:v>55.491329479768773</c:v>
                </c:pt>
                <c:pt idx="7">
                  <c:v>58.563535911602209</c:v>
                </c:pt>
                <c:pt idx="8">
                  <c:v>62.962962962962962</c:v>
                </c:pt>
                <c:pt idx="9">
                  <c:v>73.873873873873833</c:v>
                </c:pt>
                <c:pt idx="10">
                  <c:v>65</c:v>
                </c:pt>
                <c:pt idx="12">
                  <c:v>57.701711491442524</c:v>
                </c:pt>
                <c:pt idx="13">
                  <c:v>67.610062893081704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Ne, můj datový limit není pro mě dostatečný, ale rozhodující je pro mě cena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List1!$C$2:$C$15</c:f>
              <c:numCache>
                <c:formatCode>###0</c:formatCode>
                <c:ptCount val="14"/>
                <c:pt idx="1">
                  <c:v>29.955947136563861</c:v>
                </c:pt>
                <c:pt idx="2">
                  <c:v>30.739299610894943</c:v>
                </c:pt>
                <c:pt idx="3">
                  <c:v>26.288659793814432</c:v>
                </c:pt>
                <c:pt idx="4">
                  <c:v>34.693877551020393</c:v>
                </c:pt>
                <c:pt idx="6">
                  <c:v>35.260115606936438</c:v>
                </c:pt>
                <c:pt idx="7">
                  <c:v>32.044198895027627</c:v>
                </c:pt>
                <c:pt idx="8">
                  <c:v>29.629629629629626</c:v>
                </c:pt>
                <c:pt idx="9">
                  <c:v>21.621621621621621</c:v>
                </c:pt>
                <c:pt idx="10">
                  <c:v>24</c:v>
                </c:pt>
                <c:pt idx="12">
                  <c:v>35.452322738386307</c:v>
                </c:pt>
                <c:pt idx="13">
                  <c:v>22.012578616352201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Ne, můj datový limit není pro mě dostatečný, bez ohledu na cenu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List1!$D$2:$D$15</c:f>
              <c:numCache>
                <c:formatCode>###0</c:formatCode>
                <c:ptCount val="14"/>
                <c:pt idx="1">
                  <c:v>4.4052863436123362</c:v>
                </c:pt>
                <c:pt idx="2">
                  <c:v>2.7237354085603136</c:v>
                </c:pt>
                <c:pt idx="3">
                  <c:v>6.7010309278350499</c:v>
                </c:pt>
                <c:pt idx="4">
                  <c:v>4.0816326530612272</c:v>
                </c:pt>
                <c:pt idx="6">
                  <c:v>6.3583815028901736</c:v>
                </c:pt>
                <c:pt idx="7">
                  <c:v>6.6298342541436455</c:v>
                </c:pt>
                <c:pt idx="8">
                  <c:v>3.0864197530864201</c:v>
                </c:pt>
                <c:pt idx="9">
                  <c:v>0.90090090090090069</c:v>
                </c:pt>
                <c:pt idx="10">
                  <c:v>3</c:v>
                </c:pt>
                <c:pt idx="12">
                  <c:v>5.13447432762836</c:v>
                </c:pt>
                <c:pt idx="13">
                  <c:v>3.459119496855346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HLAVNÍ OPERÁTOR</c:v>
                </c:pt>
                <c:pt idx="1">
                  <c:v>O2 - Telefónica, n=227</c:v>
                </c:pt>
                <c:pt idx="2">
                  <c:v>T-Mobile, n=257</c:v>
                </c:pt>
                <c:pt idx="3">
                  <c:v>Vodafone, n=194</c:v>
                </c:pt>
                <c:pt idx="4">
                  <c:v>*Vitruální operátor, n=49</c:v>
                </c:pt>
                <c:pt idx="5">
                  <c:v>VĚK</c:v>
                </c:pt>
                <c:pt idx="6">
                  <c:v>15-24 let, n=173</c:v>
                </c:pt>
                <c:pt idx="7">
                  <c:v>25-34 let, n=181</c:v>
                </c:pt>
                <c:pt idx="8">
                  <c:v>35-44 let, n=162</c:v>
                </c:pt>
                <c:pt idx="9">
                  <c:v>45-54 let, n=111</c:v>
                </c:pt>
                <c:pt idx="10">
                  <c:v>55-70 let, n=100</c:v>
                </c:pt>
                <c:pt idx="11">
                  <c:v>POHLAVÍ</c:v>
                </c:pt>
                <c:pt idx="12">
                  <c:v>muž, n=409</c:v>
                </c:pt>
                <c:pt idx="13">
                  <c:v>žena, n=318</c:v>
                </c:pt>
              </c:strCache>
            </c:strRef>
          </c:cat>
          <c:val>
            <c:numRef>
              <c:f>List1!$E$2:$E$15</c:f>
              <c:numCache>
                <c:formatCode>###0</c:formatCode>
                <c:ptCount val="14"/>
                <c:pt idx="1">
                  <c:v>3.0837004405286352</c:v>
                </c:pt>
                <c:pt idx="2">
                  <c:v>5.4474708171206228</c:v>
                </c:pt>
                <c:pt idx="3">
                  <c:v>2.5773195876288661</c:v>
                </c:pt>
                <c:pt idx="4">
                  <c:v>6.1224489795918355</c:v>
                </c:pt>
                <c:pt idx="6">
                  <c:v>2.8901734104046235</c:v>
                </c:pt>
                <c:pt idx="7">
                  <c:v>2.7624309392265194</c:v>
                </c:pt>
                <c:pt idx="8">
                  <c:v>4.3209876543209846</c:v>
                </c:pt>
                <c:pt idx="9">
                  <c:v>3.6036036036036037</c:v>
                </c:pt>
                <c:pt idx="10">
                  <c:v>8</c:v>
                </c:pt>
                <c:pt idx="12">
                  <c:v>1.7114914425427867</c:v>
                </c:pt>
                <c:pt idx="13">
                  <c:v>6.9182389937106938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5058176"/>
        <c:axId val="115736576"/>
      </c:barChart>
      <c:catAx>
        <c:axId val="115058176"/>
        <c:scaling>
          <c:orientation val="maxMin"/>
        </c:scaling>
        <c:delete val="0"/>
        <c:axPos val="l"/>
        <c:majorTickMark val="out"/>
        <c:minorTickMark val="none"/>
        <c:tickLblPos val="nextTo"/>
        <c:crossAx val="115736576"/>
        <c:crosses val="autoZero"/>
        <c:auto val="1"/>
        <c:lblAlgn val="ctr"/>
        <c:lblOffset val="100"/>
        <c:noMultiLvlLbl val="0"/>
      </c:catAx>
      <c:valAx>
        <c:axId val="11573657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505817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1.4617089101922522E-2"/>
          <c:y val="0.87541924142914163"/>
          <c:w val="0.97656586460858597"/>
          <c:h val="0.102723201286727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3117587479991"/>
          <c:y val="8.8188985126317593E-2"/>
          <c:w val="0.76697438494462067"/>
          <c:h val="0.84868873196738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změnil mobilního operátora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0">
                  <c:v>15.256495669553635</c:v>
                </c:pt>
                <c:pt idx="2" formatCode="0">
                  <c:v>10.9375</c:v>
                </c:pt>
                <c:pt idx="3" formatCode="0">
                  <c:v>10.734463276836154</c:v>
                </c:pt>
                <c:pt idx="4" formatCode="0">
                  <c:v>13.636363636363637</c:v>
                </c:pt>
                <c:pt idx="5" formatCode="0">
                  <c:v>77.38095238095238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změnil službu / tarif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0">
                  <c:v>55.42971352431713</c:v>
                </c:pt>
                <c:pt idx="2" formatCode="0">
                  <c:v>62.695312500000028</c:v>
                </c:pt>
                <c:pt idx="3" formatCode="0">
                  <c:v>51.224105461393584</c:v>
                </c:pt>
                <c:pt idx="4" formatCode="0">
                  <c:v>53.208556149732622</c:v>
                </c:pt>
                <c:pt idx="5" formatCode="0">
                  <c:v>47.619047619047592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83840"/>
        <c:axId val="115739456"/>
      </c:barChart>
      <c:catAx>
        <c:axId val="1156838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5739456"/>
        <c:crosses val="autoZero"/>
        <c:auto val="1"/>
        <c:lblAlgn val="ctr"/>
        <c:lblOffset val="100"/>
        <c:noMultiLvlLbl val="0"/>
      </c:catAx>
      <c:valAx>
        <c:axId val="115739456"/>
        <c:scaling>
          <c:orientation val="minMax"/>
          <c:max val="100"/>
        </c:scaling>
        <c:delete val="0"/>
        <c:axPos val="b"/>
        <c:numFmt formatCode="0" sourceLinked="1"/>
        <c:majorTickMark val="out"/>
        <c:minorTickMark val="none"/>
        <c:tickLblPos val="nextTo"/>
        <c:crossAx val="115683840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48861371581662"/>
          <c:y val="0.71648401924325322"/>
          <c:w val="0.269988564707421"/>
          <c:h val="9.1126501692752368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4827321272570525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737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 a používám chytrý telefon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List1!$B$2:$B$19</c:f>
              <c:numCache>
                <c:formatCode>0</c:formatCode>
                <c:ptCount val="18"/>
                <c:pt idx="1">
                  <c:v>44.53125</c:v>
                </c:pt>
                <c:pt idx="2">
                  <c:v>46.327683615819154</c:v>
                </c:pt>
                <c:pt idx="3">
                  <c:v>52.139037433155082</c:v>
                </c:pt>
                <c:pt idx="4">
                  <c:v>54.761904761904759</c:v>
                </c:pt>
                <c:pt idx="6">
                  <c:v>68.421052631578945</c:v>
                </c:pt>
                <c:pt idx="7">
                  <c:v>60.355029585798754</c:v>
                </c:pt>
                <c:pt idx="8">
                  <c:v>44.674556213017752</c:v>
                </c:pt>
                <c:pt idx="9">
                  <c:v>33.910034602076124</c:v>
                </c:pt>
                <c:pt idx="10">
                  <c:v>25.078369905956112</c:v>
                </c:pt>
                <c:pt idx="12">
                  <c:v>43.759873617693451</c:v>
                </c:pt>
                <c:pt idx="13">
                  <c:v>56.410256410256345</c:v>
                </c:pt>
                <c:pt idx="14">
                  <c:v>48.611111111111114</c:v>
                </c:pt>
                <c:pt idx="15">
                  <c:v>67.512690355329951</c:v>
                </c:pt>
                <c:pt idx="16">
                  <c:v>20.481927710843372</c:v>
                </c:pt>
                <c:pt idx="17">
                  <c:v>36.904761904761905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Ano a používám klasický mobilní telefon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List1!$C$2:$C$19</c:f>
              <c:numCache>
                <c:formatCode>0</c:formatCode>
                <c:ptCount val="18"/>
                <c:pt idx="1">
                  <c:v>60.15625</c:v>
                </c:pt>
                <c:pt idx="2">
                  <c:v>59.887005649717445</c:v>
                </c:pt>
                <c:pt idx="3">
                  <c:v>53.208556149732622</c:v>
                </c:pt>
                <c:pt idx="4">
                  <c:v>52.38095238095238</c:v>
                </c:pt>
                <c:pt idx="6">
                  <c:v>32.706766917293194</c:v>
                </c:pt>
                <c:pt idx="7">
                  <c:v>42.899408284023671</c:v>
                </c:pt>
                <c:pt idx="8">
                  <c:v>59.171597633136095</c:v>
                </c:pt>
                <c:pt idx="9">
                  <c:v>65.743944636678194</c:v>
                </c:pt>
                <c:pt idx="10">
                  <c:v>77.429467084639498</c:v>
                </c:pt>
                <c:pt idx="12">
                  <c:v>57.503949447077396</c:v>
                </c:pt>
                <c:pt idx="13">
                  <c:v>44.871794871794819</c:v>
                </c:pt>
                <c:pt idx="14">
                  <c:v>55.555555555555557</c:v>
                </c:pt>
                <c:pt idx="15">
                  <c:v>35.025380710659945</c:v>
                </c:pt>
                <c:pt idx="16">
                  <c:v>83.132530120481732</c:v>
                </c:pt>
                <c:pt idx="17">
                  <c:v>65.476190476190482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Ne, mám pouze služební mobilní číslo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1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List1!$D$2:$D$19</c:f>
              <c:numCache>
                <c:formatCode>General</c:formatCode>
                <c:ptCount val="18"/>
                <c:pt idx="4" formatCode="0">
                  <c:v>0</c:v>
                </c:pt>
                <c:pt idx="6" formatCode="0">
                  <c:v>1.1278195488721798</c:v>
                </c:pt>
                <c:pt idx="7" formatCode="0">
                  <c:v>2.6627218934911241</c:v>
                </c:pt>
                <c:pt idx="8" formatCode="0">
                  <c:v>3.5502958579881647</c:v>
                </c:pt>
                <c:pt idx="9" formatCode="0">
                  <c:v>4.1522491349480974</c:v>
                </c:pt>
                <c:pt idx="10" formatCode="0">
                  <c:v>2.5078369905956115</c:v>
                </c:pt>
                <c:pt idx="12" formatCode="0">
                  <c:v>3.4755134281200633</c:v>
                </c:pt>
                <c:pt idx="13" formatCode="0">
                  <c:v>6.8376068376068355</c:v>
                </c:pt>
                <c:pt idx="14" formatCode="0">
                  <c:v>0.69444444444444464</c:v>
                </c:pt>
                <c:pt idx="15" formatCode="0">
                  <c:v>0.50761421319796951</c:v>
                </c:pt>
                <c:pt idx="16" formatCode="0">
                  <c:v>1.2048192771084327</c:v>
                </c:pt>
                <c:pt idx="17" formatCode="0">
                  <c:v>1.1904761904761905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Ne, nemám mobilní telefon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n=266</c:v>
                </c:pt>
                <c:pt idx="7">
                  <c:v>25-34 let, n=338</c:v>
                </c:pt>
                <c:pt idx="8">
                  <c:v>35-44 let, n=338</c:v>
                </c:pt>
                <c:pt idx="9">
                  <c:v>45-54 let, n=289</c:v>
                </c:pt>
                <c:pt idx="10">
                  <c:v>55-70 let, n=319</c:v>
                </c:pt>
                <c:pt idx="11">
                  <c:v>EKONOMICKÁ AKTIVITA</c:v>
                </c:pt>
                <c:pt idx="12">
                  <c:v>řadový zaměstnanec, n=633</c:v>
                </c:pt>
                <c:pt idx="13">
                  <c:v>zaměstnanec s podřízenými, n=234</c:v>
                </c:pt>
                <c:pt idx="14">
                  <c:v>živnostník / podnikatel, n=144</c:v>
                </c:pt>
                <c:pt idx="15">
                  <c:v>student, n=197</c:v>
                </c:pt>
                <c:pt idx="16">
                  <c:v>důchodce, n=166</c:v>
                </c:pt>
                <c:pt idx="17">
                  <c:v>ostatní ekonom. neaktivní, n=168</c:v>
                </c:pt>
              </c:strCache>
            </c:strRef>
          </c:cat>
          <c:val>
            <c:numRef>
              <c:f>List1!$E$2:$E$19</c:f>
              <c:numCache>
                <c:formatCode>0</c:formatCode>
                <c:ptCount val="18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1.1278195488721798</c:v>
                </c:pt>
                <c:pt idx="9">
                  <c:v>0</c:v>
                </c:pt>
                <c:pt idx="10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1.5228426395939085</c:v>
                </c:pt>
                <c:pt idx="16">
                  <c:v>0.60240963855421759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455616"/>
        <c:axId val="55754752"/>
      </c:barChart>
      <c:catAx>
        <c:axId val="11345561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55754752"/>
        <c:crosses val="autoZero"/>
        <c:auto val="1"/>
        <c:lblAlgn val="ctr"/>
        <c:lblOffset val="100"/>
        <c:noMultiLvlLbl val="0"/>
      </c:catAx>
      <c:valAx>
        <c:axId val="5575475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345561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8206749321654467"/>
          <c:y val="0.87541924142914163"/>
          <c:w val="0.7091154604939629"/>
          <c:h val="0.102723201286726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v 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553656849995303"/>
          <c:y val="2.6903090331218061E-2"/>
          <c:w val="0.71118201298202377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 posledních 3 měsících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456089627755697E-3"/>
                  <c:y val="5.94246192763508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456824512534820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###0">
                  <c:v>3.9973351099267154</c:v>
                </c:pt>
                <c:pt idx="2" formatCode="###0">
                  <c:v>1.3671875000000004</c:v>
                </c:pt>
                <c:pt idx="3" formatCode="###0">
                  <c:v>2.0715630885122409</c:v>
                </c:pt>
                <c:pt idx="4" formatCode="###0">
                  <c:v>2.6737967914438512</c:v>
                </c:pt>
                <c:pt idx="5" formatCode="###0">
                  <c:v>38.095238095238102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Před 3 – 6 měsíci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###0">
                  <c:v>3.9307128580946036</c:v>
                </c:pt>
                <c:pt idx="2" formatCode="###0">
                  <c:v>2.5390624999999987</c:v>
                </c:pt>
                <c:pt idx="3" formatCode="###0">
                  <c:v>2.4482109227871942</c:v>
                </c:pt>
                <c:pt idx="4" formatCode="###0">
                  <c:v>2.4064171122994642</c:v>
                </c:pt>
                <c:pt idx="5" formatCode="###0">
                  <c:v>28.571428571428573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Před 6 – 13 měsíci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###0">
                  <c:v>7.328447701532312</c:v>
                </c:pt>
                <c:pt idx="2" formatCode="###0">
                  <c:v>7.0312500000000018</c:v>
                </c:pt>
                <c:pt idx="3" formatCode="###0">
                  <c:v>6.2146892655367214</c:v>
                </c:pt>
                <c:pt idx="4" formatCode="###0">
                  <c:v>8.5561497326203249</c:v>
                </c:pt>
                <c:pt idx="5" formatCode="###0">
                  <c:v>10.714285714285714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Před více než 13 měsíci a méně než 5 lety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56089627755697E-3"/>
                  <c:y val="5.19962859795728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###0">
                  <c:v>20.253164556962027</c:v>
                </c:pt>
                <c:pt idx="2" formatCode="###0">
                  <c:v>22.070312499999993</c:v>
                </c:pt>
                <c:pt idx="3" formatCode="###0">
                  <c:v>16.195856873822976</c:v>
                </c:pt>
                <c:pt idx="4" formatCode="###0">
                  <c:v>25.401069518716586</c:v>
                </c:pt>
                <c:pt idx="5" formatCode="###0">
                  <c:v>11.904761904761905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Hlavního operátora využívám již více než 5 let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 formatCode="###0">
                  <c:v>64.357095269820121</c:v>
                </c:pt>
                <c:pt idx="2" formatCode="###0">
                  <c:v>66.796875</c:v>
                </c:pt>
                <c:pt idx="3" formatCode="###0">
                  <c:v>73.069679849340901</c:v>
                </c:pt>
                <c:pt idx="4" formatCode="###0">
                  <c:v>60.695187165775401</c:v>
                </c:pt>
                <c:pt idx="5" formatCode="###0">
                  <c:v>10.714285714285714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strRef>
              <c:f>List1!$A$2:$A$7</c:f>
              <c:strCache>
                <c:ptCount val="6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</c:strCache>
            </c:strRef>
          </c:cat>
          <c:val>
            <c:numRef>
              <c:f>List1!$G$2:$G$7</c:f>
              <c:numCache>
                <c:formatCode>General</c:formatCode>
                <c:ptCount val="6"/>
                <c:pt idx="3" formatCode="###0">
                  <c:v>0</c:v>
                </c:pt>
                <c:pt idx="5" formatCode="#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976704"/>
        <c:axId val="115741760"/>
      </c:barChart>
      <c:catAx>
        <c:axId val="115976704"/>
        <c:scaling>
          <c:orientation val="maxMin"/>
        </c:scaling>
        <c:delete val="0"/>
        <c:axPos val="l"/>
        <c:majorTickMark val="out"/>
        <c:minorTickMark val="none"/>
        <c:tickLblPos val="nextTo"/>
        <c:crossAx val="115741760"/>
        <c:crosses val="autoZero"/>
        <c:auto val="1"/>
        <c:lblAlgn val="ctr"/>
        <c:lblOffset val="100"/>
        <c:noMultiLvlLbl val="0"/>
      </c:catAx>
      <c:valAx>
        <c:axId val="115741760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597670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9533091070518968"/>
          <c:y val="0.9088453636888727"/>
          <c:w val="0.77946017318850791"/>
          <c:h val="9.115463631112974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553656849995303"/>
          <c:y val="2.6903090331218061E-2"/>
          <c:w val="0.71118201298202377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O2 - Telefónica</c:v>
                </c:pt>
              </c:strCache>
            </c:strRef>
          </c:tx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###0">
                  <c:v>27.510917030567686</c:v>
                </c:pt>
                <c:pt idx="3" formatCode="###0">
                  <c:v>36.842105263157912</c:v>
                </c:pt>
                <c:pt idx="4" formatCode="###0">
                  <c:v>45.098039215686278</c:v>
                </c:pt>
                <c:pt idx="5" formatCode="###0">
                  <c:v>29.230769230769212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T-Mobile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###0">
                  <c:v>35.807860262008724</c:v>
                </c:pt>
                <c:pt idx="2" formatCode="###0">
                  <c:v>46.428571428571445</c:v>
                </c:pt>
                <c:pt idx="4" formatCode="###0">
                  <c:v>50.980392156862742</c:v>
                </c:pt>
                <c:pt idx="5" formatCode="###0">
                  <c:v>46.153846153846111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layout>
                <c:manualLayout>
                  <c:x val="4.3368268883267084E-3"/>
                  <c:y val="5.942432683379764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456824512534820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###0">
                  <c:v>29.257641921397379</c:v>
                </c:pt>
                <c:pt idx="2" formatCode="###0">
                  <c:v>44.642857142857153</c:v>
                </c:pt>
                <c:pt idx="3" formatCode="###0">
                  <c:v>49.122807017543856</c:v>
                </c:pt>
                <c:pt idx="5" formatCode="###0">
                  <c:v>21.538461538461533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Vitruální operátor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###0">
                  <c:v>2.6200873362445414</c:v>
                </c:pt>
                <c:pt idx="2" formatCode="###0">
                  <c:v>1.7857142857142854</c:v>
                </c:pt>
                <c:pt idx="3" formatCode="###0">
                  <c:v>3.5087719298245608</c:v>
                </c:pt>
                <c:pt idx="4" formatCode="###0">
                  <c:v>1.9607843137254899</c:v>
                </c:pt>
                <c:pt idx="5" formatCode="###0">
                  <c:v>3.0769230769230771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žádný, jde o prvního operátora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Celkem, n=229</c:v>
                </c:pt>
                <c:pt idx="1">
                  <c:v>HLAVNÍ OPERÁTOR</c:v>
                </c:pt>
                <c:pt idx="2">
                  <c:v>O2 - Telefónica, n=56</c:v>
                </c:pt>
                <c:pt idx="3">
                  <c:v>T-Mobile, n=57</c:v>
                </c:pt>
                <c:pt idx="4">
                  <c:v>Vodafone, n=51</c:v>
                </c:pt>
                <c:pt idx="5">
                  <c:v>Vitruální operátor, n=65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 formatCode="###0">
                  <c:v>4.8034934497816613</c:v>
                </c:pt>
                <c:pt idx="2" formatCode="###0">
                  <c:v>7.1428571428571415</c:v>
                </c:pt>
                <c:pt idx="3" formatCode="###0">
                  <c:v>10.526315789473681</c:v>
                </c:pt>
                <c:pt idx="4" formatCode="###0">
                  <c:v>1.9607843137254899</c:v>
                </c:pt>
                <c:pt idx="5" formatCode="#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154880"/>
        <c:axId val="115743488"/>
      </c:barChart>
      <c:catAx>
        <c:axId val="116154880"/>
        <c:scaling>
          <c:orientation val="maxMin"/>
        </c:scaling>
        <c:delete val="0"/>
        <c:axPos val="l"/>
        <c:majorTickMark val="out"/>
        <c:minorTickMark val="none"/>
        <c:tickLblPos val="nextTo"/>
        <c:crossAx val="115743488"/>
        <c:crosses val="autoZero"/>
        <c:auto val="1"/>
        <c:lblAlgn val="ctr"/>
        <c:lblOffset val="100"/>
        <c:noMultiLvlLbl val="0"/>
      </c:catAx>
      <c:valAx>
        <c:axId val="11574348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615488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0400456448184309"/>
          <c:y val="0.88656124112619628"/>
          <c:w val="0.54834338335102406"/>
          <c:h val="0.11343875887380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DC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rgbClr val="B82928"/>
              </a:solidFill>
            </c:spPr>
          </c:dPt>
          <c:dPt>
            <c:idx val="4"/>
            <c:invertIfNegative val="0"/>
            <c:bubble3D val="0"/>
            <c:spPr>
              <a:solidFill>
                <a:srgbClr val="623A3D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Ano, o změnu jste zažádal/a sám/sama</c:v>
                </c:pt>
                <c:pt idx="1">
                  <c:v>Ano, změnu mi nabídl sám operátor, ale měl/a jsem možnost nabídku nevyužít</c:v>
                </c:pt>
                <c:pt idx="2">
                  <c:v>Ano, změnu mi nabídl sám operátor, ale nabídku jsem musel/a využít</c:v>
                </c:pt>
                <c:pt idx="3">
                  <c:v>Ne, ale rád bych operátora změnil/a, ale jsem vázán/a smlouvou</c:v>
                </c:pt>
                <c:pt idx="4">
                  <c:v>Ne</c:v>
                </c:pt>
              </c:strCache>
            </c:strRef>
          </c:cat>
          <c:val>
            <c:numRef>
              <c:f>List1!$B$2:$B$6</c:f>
              <c:numCache>
                <c:formatCode>0</c:formatCode>
                <c:ptCount val="5"/>
                <c:pt idx="0">
                  <c:v>37.774816788807463</c:v>
                </c:pt>
                <c:pt idx="1">
                  <c:v>13.924050632911392</c:v>
                </c:pt>
                <c:pt idx="2">
                  <c:v>3.7308461025982678</c:v>
                </c:pt>
                <c:pt idx="3">
                  <c:v>3.7308461025982678</c:v>
                </c:pt>
                <c:pt idx="4">
                  <c:v>40.839440373084614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14272"/>
        <c:axId val="115099904"/>
      </c:barChart>
      <c:catAx>
        <c:axId val="11621427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5099904"/>
        <c:crosses val="autoZero"/>
        <c:auto val="1"/>
        <c:lblAlgn val="ctr"/>
        <c:lblOffset val="100"/>
        <c:noMultiLvlLbl val="0"/>
      </c:catAx>
      <c:valAx>
        <c:axId val="115099904"/>
        <c:scaling>
          <c:orientation val="minMax"/>
          <c:max val="100"/>
        </c:scaling>
        <c:delete val="0"/>
        <c:axPos val="b"/>
        <c:numFmt formatCode="0" sourceLinked="1"/>
        <c:majorTickMark val="out"/>
        <c:minorTickMark val="none"/>
        <c:tickLblPos val="nextTo"/>
        <c:crossAx val="116214272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dirty="0" smtClean="0"/>
              <a:t>v 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915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Ano, o změnu jste zažádal/a sám/sama</c:v>
                </c:pt>
              </c:strCache>
            </c:strRef>
          </c:tx>
          <c:invertIfNegative val="0"/>
          <c:dLbls>
            <c:dLbl>
              <c:idx val="10"/>
              <c:layout>
                <c:manualLayout>
                  <c:x val="-2.9390154298310064E-3"/>
                  <c:y val="1.95658838772495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List1!$B$2:$B$19</c:f>
              <c:numCache>
                <c:formatCode>0</c:formatCode>
                <c:ptCount val="18"/>
                <c:pt idx="1">
                  <c:v>38.4765625</c:v>
                </c:pt>
                <c:pt idx="2">
                  <c:v>35.781544256120526</c:v>
                </c:pt>
                <c:pt idx="3">
                  <c:v>40.106951871657756</c:v>
                </c:pt>
                <c:pt idx="4">
                  <c:v>35.714285714285715</c:v>
                </c:pt>
                <c:pt idx="6">
                  <c:v>39.615384615384571</c:v>
                </c:pt>
                <c:pt idx="7">
                  <c:v>40.853658536585364</c:v>
                </c:pt>
                <c:pt idx="8">
                  <c:v>42.153846153846047</c:v>
                </c:pt>
                <c:pt idx="9">
                  <c:v>36.101083032490976</c:v>
                </c:pt>
                <c:pt idx="10">
                  <c:v>29.903536977491925</c:v>
                </c:pt>
                <c:pt idx="12">
                  <c:v>37.377049180327845</c:v>
                </c:pt>
                <c:pt idx="13">
                  <c:v>36.697247706422004</c:v>
                </c:pt>
                <c:pt idx="14">
                  <c:v>49.650349650349604</c:v>
                </c:pt>
                <c:pt idx="15">
                  <c:v>36.787564766839374</c:v>
                </c:pt>
                <c:pt idx="16">
                  <c:v>30.674846625766875</c:v>
                </c:pt>
                <c:pt idx="17">
                  <c:v>39.156626506024097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Ano, změnu mi nabídl sám operátor, ale měl/a jsem možnost nabídku nevyužít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List1!$C$2:$C$19</c:f>
              <c:numCache>
                <c:formatCode>0</c:formatCode>
                <c:ptCount val="18"/>
                <c:pt idx="1">
                  <c:v>17.578125</c:v>
                </c:pt>
                <c:pt idx="2">
                  <c:v>12.429378531073445</c:v>
                </c:pt>
                <c:pt idx="3">
                  <c:v>11.764705882352942</c:v>
                </c:pt>
                <c:pt idx="4">
                  <c:v>10.714285714285714</c:v>
                </c:pt>
                <c:pt idx="6">
                  <c:v>8.8461538461538449</c:v>
                </c:pt>
                <c:pt idx="7">
                  <c:v>9.4512195121951237</c:v>
                </c:pt>
                <c:pt idx="8">
                  <c:v>15.692307692307701</c:v>
                </c:pt>
                <c:pt idx="9">
                  <c:v>11.913357400722019</c:v>
                </c:pt>
                <c:pt idx="10">
                  <c:v>22.829581993569114</c:v>
                </c:pt>
                <c:pt idx="12">
                  <c:v>13.770491803278697</c:v>
                </c:pt>
                <c:pt idx="13">
                  <c:v>13.761467889908268</c:v>
                </c:pt>
                <c:pt idx="14">
                  <c:v>11.888111888111879</c:v>
                </c:pt>
                <c:pt idx="15">
                  <c:v>8.8082901554404138</c:v>
                </c:pt>
                <c:pt idx="16">
                  <c:v>24.539877300613519</c:v>
                </c:pt>
                <c:pt idx="17">
                  <c:v>12.048192771084338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Ano, změnu mi nabídl sám operátor, ale nabídku jsem musel/a využít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layout>
                <c:manualLayout>
                  <c:x val="8.8170462894930201E-3"/>
                  <c:y val="2.201181193950290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List1!$D$2:$D$19</c:f>
              <c:numCache>
                <c:formatCode>0</c:formatCode>
                <c:ptCount val="18"/>
                <c:pt idx="1">
                  <c:v>6.640625</c:v>
                </c:pt>
                <c:pt idx="2">
                  <c:v>3.0131826741996233</c:v>
                </c:pt>
                <c:pt idx="3">
                  <c:v>1.336898395721924</c:v>
                </c:pt>
                <c:pt idx="4">
                  <c:v>1.1904761904761905</c:v>
                </c:pt>
                <c:pt idx="6">
                  <c:v>3.8461538461538463</c:v>
                </c:pt>
                <c:pt idx="7">
                  <c:v>4.5731707317073171</c:v>
                </c:pt>
                <c:pt idx="8">
                  <c:v>3.6923076923076947</c:v>
                </c:pt>
                <c:pt idx="9">
                  <c:v>3.2490974729241882</c:v>
                </c:pt>
                <c:pt idx="10">
                  <c:v>3.215434083601286</c:v>
                </c:pt>
                <c:pt idx="12">
                  <c:v>3.6065573770491803</c:v>
                </c:pt>
                <c:pt idx="13">
                  <c:v>4.587155963302747</c:v>
                </c:pt>
                <c:pt idx="14">
                  <c:v>0.6993006993006996</c:v>
                </c:pt>
                <c:pt idx="15">
                  <c:v>4.1450777202072491</c:v>
                </c:pt>
                <c:pt idx="16">
                  <c:v>1.8404907975460119</c:v>
                </c:pt>
                <c:pt idx="17">
                  <c:v>7.2289156626505964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Ne, ale rád bych operátora změnil/a, ale jsem vázán/a smlouvou</c:v>
                </c:pt>
              </c:strCache>
            </c:strRef>
          </c:tx>
          <c:spPr>
            <a:solidFill>
              <a:srgbClr val="B82928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201181193950290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8780308596620128E-3"/>
                  <c:y val="1.956588387724941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List1!$E$2:$E$19</c:f>
              <c:numCache>
                <c:formatCode>0</c:formatCode>
                <c:ptCount val="18"/>
                <c:pt idx="1">
                  <c:v>3.9062499999999969</c:v>
                </c:pt>
                <c:pt idx="2">
                  <c:v>5.8380414312617734</c:v>
                </c:pt>
                <c:pt idx="3">
                  <c:v>1.336898395721924</c:v>
                </c:pt>
                <c:pt idx="4">
                  <c:v>0</c:v>
                </c:pt>
                <c:pt idx="6">
                  <c:v>1.5384615384615385</c:v>
                </c:pt>
                <c:pt idx="7">
                  <c:v>5.7926829268292686</c:v>
                </c:pt>
                <c:pt idx="8">
                  <c:v>3.3846153846153837</c:v>
                </c:pt>
                <c:pt idx="9">
                  <c:v>2.1660649819494586</c:v>
                </c:pt>
                <c:pt idx="10">
                  <c:v>5.1446945337620535</c:v>
                </c:pt>
                <c:pt idx="12">
                  <c:v>4.4262295081967213</c:v>
                </c:pt>
                <c:pt idx="13">
                  <c:v>2.2935779816513806</c:v>
                </c:pt>
                <c:pt idx="14">
                  <c:v>6.9930069930069925</c:v>
                </c:pt>
                <c:pt idx="15">
                  <c:v>2.0725388601036268</c:v>
                </c:pt>
                <c:pt idx="16">
                  <c:v>4.2944785276073567</c:v>
                </c:pt>
                <c:pt idx="17">
                  <c:v>1.8072289156626498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623A3D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EKONOMICKÁ AKTIVITA</c:v>
                </c:pt>
                <c:pt idx="12">
                  <c:v>řadový zaměstnanec, n=610</c:v>
                </c:pt>
                <c:pt idx="13">
                  <c:v>zaměstnanec s podřízenými, n=218</c:v>
                </c:pt>
                <c:pt idx="14">
                  <c:v>živnostník / podnikatel, n=143</c:v>
                </c:pt>
                <c:pt idx="15">
                  <c:v>student, n=193</c:v>
                </c:pt>
                <c:pt idx="16">
                  <c:v>důchodce, n=163</c:v>
                </c:pt>
                <c:pt idx="17">
                  <c:v>ostatní ekonom. neaktivní, n=166</c:v>
                </c:pt>
              </c:strCache>
            </c:strRef>
          </c:cat>
          <c:val>
            <c:numRef>
              <c:f>List1!$F$2:$F$19</c:f>
              <c:numCache>
                <c:formatCode>0</c:formatCode>
                <c:ptCount val="18"/>
                <c:pt idx="1">
                  <c:v>33.3984375</c:v>
                </c:pt>
                <c:pt idx="2">
                  <c:v>42.937853107344559</c:v>
                </c:pt>
                <c:pt idx="3">
                  <c:v>45.454545454545396</c:v>
                </c:pt>
                <c:pt idx="4">
                  <c:v>52.38095238095238</c:v>
                </c:pt>
                <c:pt idx="6">
                  <c:v>46.153846153846047</c:v>
                </c:pt>
                <c:pt idx="7">
                  <c:v>39.329268292682926</c:v>
                </c:pt>
                <c:pt idx="8">
                  <c:v>35.07692307692308</c:v>
                </c:pt>
                <c:pt idx="9">
                  <c:v>46.570397111913344</c:v>
                </c:pt>
                <c:pt idx="10">
                  <c:v>38.90675241157556</c:v>
                </c:pt>
                <c:pt idx="12">
                  <c:v>40.819672131147499</c:v>
                </c:pt>
                <c:pt idx="13">
                  <c:v>42.660550458715598</c:v>
                </c:pt>
                <c:pt idx="14">
                  <c:v>30.76923076923077</c:v>
                </c:pt>
                <c:pt idx="15">
                  <c:v>48.186528497409327</c:v>
                </c:pt>
                <c:pt idx="16">
                  <c:v>38.650306748466257</c:v>
                </c:pt>
                <c:pt idx="17">
                  <c:v>39.75903614457836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213760"/>
        <c:axId val="115101632"/>
      </c:barChart>
      <c:catAx>
        <c:axId val="11621376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115101632"/>
        <c:crosses val="autoZero"/>
        <c:auto val="1"/>
        <c:lblAlgn val="ctr"/>
        <c:lblOffset val="100"/>
        <c:noMultiLvlLbl val="0"/>
      </c:catAx>
      <c:valAx>
        <c:axId val="11510163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621376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4.6946258830063585E-2"/>
          <c:y val="0.87541924142914163"/>
          <c:w val="0.90264962654833703"/>
          <c:h val="0.124580758570858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656849995303"/>
          <c:y val="2.6903090331218061E-2"/>
          <c:w val="0.71118201298202377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Extrémně spokojen/a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 formatCode="###0">
                  <c:v>8.2932692307692335</c:v>
                </c:pt>
                <c:pt idx="2" formatCode="###0">
                  <c:v>6.5420560747663545</c:v>
                </c:pt>
                <c:pt idx="3" formatCode="###0">
                  <c:v>7.7205882352941178</c:v>
                </c:pt>
                <c:pt idx="4" formatCode="###0">
                  <c:v>10.050251256281411</c:v>
                </c:pt>
                <c:pt idx="5" formatCode="###0">
                  <c:v>17.5</c:v>
                </c:pt>
                <c:pt idx="7" formatCode="###0">
                  <c:v>11.764705882352942</c:v>
                </c:pt>
                <c:pt idx="8" formatCode="###0">
                  <c:v>12.222222222222221</c:v>
                </c:pt>
                <c:pt idx="9" formatCode="###0">
                  <c:v>5</c:v>
                </c:pt>
                <c:pt idx="10" formatCode="###0">
                  <c:v>9.1549295774647916</c:v>
                </c:pt>
                <c:pt idx="11" formatCode="###0">
                  <c:v>4.5977011494252853</c:v>
                </c:pt>
                <c:pt idx="13" formatCode="###0">
                  <c:v>8.0838323353293493</c:v>
                </c:pt>
                <c:pt idx="14" formatCode="###0">
                  <c:v>11.666666666666671</c:v>
                </c:pt>
                <c:pt idx="15" formatCode="###0">
                  <c:v>5.6179775280898845</c:v>
                </c:pt>
                <c:pt idx="16" formatCode="###0">
                  <c:v>9.3750000000000036</c:v>
                </c:pt>
                <c:pt idx="17" formatCode="###0">
                  <c:v>5.3763440860215068</c:v>
                </c:pt>
                <c:pt idx="18" formatCode="###0">
                  <c:v>8.2474226804123631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List1!$C$2:$C$20</c:f>
              <c:numCache>
                <c:formatCode>General</c:formatCode>
                <c:ptCount val="19"/>
                <c:pt idx="0" formatCode="###0">
                  <c:v>36.899038461538446</c:v>
                </c:pt>
                <c:pt idx="2" formatCode="###0">
                  <c:v>31.152647975077876</c:v>
                </c:pt>
                <c:pt idx="3" formatCode="###0">
                  <c:v>43.382352941176485</c:v>
                </c:pt>
                <c:pt idx="4" formatCode="###0">
                  <c:v>40.201005025125632</c:v>
                </c:pt>
                <c:pt idx="5" formatCode="###0">
                  <c:v>22.5</c:v>
                </c:pt>
                <c:pt idx="7" formatCode="###0">
                  <c:v>38.235294117647044</c:v>
                </c:pt>
                <c:pt idx="8" formatCode="###0">
                  <c:v>36.666666666666636</c:v>
                </c:pt>
                <c:pt idx="9" formatCode="###0">
                  <c:v>38</c:v>
                </c:pt>
                <c:pt idx="10" formatCode="###0">
                  <c:v>38.732394366197198</c:v>
                </c:pt>
                <c:pt idx="11" formatCode="###0">
                  <c:v>33.333333333333336</c:v>
                </c:pt>
                <c:pt idx="13" formatCode="###0">
                  <c:v>38.32335329341317</c:v>
                </c:pt>
                <c:pt idx="14" formatCode="###0">
                  <c:v>29.166666666666668</c:v>
                </c:pt>
                <c:pt idx="15" formatCode="###0">
                  <c:v>40.449438202247194</c:v>
                </c:pt>
                <c:pt idx="16" formatCode="###0">
                  <c:v>35.416666666666622</c:v>
                </c:pt>
                <c:pt idx="17" formatCode="###0">
                  <c:v>35.483870967741922</c:v>
                </c:pt>
                <c:pt idx="18" formatCode="###0">
                  <c:v>41.237113402061873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spokojen/a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List1!$D$2:$D$20</c:f>
              <c:numCache>
                <c:formatCode>General</c:formatCode>
                <c:ptCount val="19"/>
                <c:pt idx="0" formatCode="###0">
                  <c:v>38.942307692307679</c:v>
                </c:pt>
                <c:pt idx="2" formatCode="###0">
                  <c:v>40.498442367601243</c:v>
                </c:pt>
                <c:pt idx="3" formatCode="###0">
                  <c:v>38.235294117647044</c:v>
                </c:pt>
                <c:pt idx="4" formatCode="###0">
                  <c:v>35.175879396984946</c:v>
                </c:pt>
                <c:pt idx="5" formatCode="###0">
                  <c:v>50</c:v>
                </c:pt>
                <c:pt idx="7" formatCode="###0">
                  <c:v>32.352941176470573</c:v>
                </c:pt>
                <c:pt idx="8" formatCode="###0">
                  <c:v>37.777777777777779</c:v>
                </c:pt>
                <c:pt idx="9" formatCode="###0">
                  <c:v>41.5</c:v>
                </c:pt>
                <c:pt idx="10" formatCode="###0">
                  <c:v>35.915492957746451</c:v>
                </c:pt>
                <c:pt idx="11" formatCode="###0">
                  <c:v>44.827586206896541</c:v>
                </c:pt>
                <c:pt idx="13" formatCode="###0">
                  <c:v>38.32335329341317</c:v>
                </c:pt>
                <c:pt idx="14" formatCode="###0">
                  <c:v>45</c:v>
                </c:pt>
                <c:pt idx="15" formatCode="###0">
                  <c:v>39.325842696629216</c:v>
                </c:pt>
                <c:pt idx="16" formatCode="###0">
                  <c:v>33.333333333333336</c:v>
                </c:pt>
                <c:pt idx="17" formatCode="###0">
                  <c:v>37.634408602150536</c:v>
                </c:pt>
                <c:pt idx="18" formatCode="###0">
                  <c:v>41.237113402061873</c:v>
                </c:pt>
              </c:numCache>
            </c:numRef>
          </c:val>
        </c:ser>
        <c:ser>
          <c:idx val="4"/>
          <c:order val="3"/>
          <c:tx>
            <c:strRef>
              <c:f>List1!$F$1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List1!$F$2:$F$20</c:f>
              <c:numCache>
                <c:formatCode>General</c:formatCode>
                <c:ptCount val="19"/>
                <c:pt idx="0" formatCode="###0">
                  <c:v>8.2932692307692335</c:v>
                </c:pt>
                <c:pt idx="2" formatCode="###0">
                  <c:v>10.903426791277262</c:v>
                </c:pt>
                <c:pt idx="3" formatCode="###0">
                  <c:v>5.8823529411764692</c:v>
                </c:pt>
                <c:pt idx="4" formatCode="###0">
                  <c:v>7.0351758793969807</c:v>
                </c:pt>
                <c:pt idx="5" formatCode="###0">
                  <c:v>10</c:v>
                </c:pt>
                <c:pt idx="7" formatCode="###0">
                  <c:v>8.8235294117647065</c:v>
                </c:pt>
                <c:pt idx="8" formatCode="###0">
                  <c:v>6.1111111111111107</c:v>
                </c:pt>
                <c:pt idx="9" formatCode="###0">
                  <c:v>9.5</c:v>
                </c:pt>
                <c:pt idx="10" formatCode="###0">
                  <c:v>10.56338028169014</c:v>
                </c:pt>
                <c:pt idx="11" formatCode="###0">
                  <c:v>6.8965517241379306</c:v>
                </c:pt>
                <c:pt idx="13" formatCode="###0">
                  <c:v>8.9820359281437163</c:v>
                </c:pt>
                <c:pt idx="14" formatCode="###0">
                  <c:v>6.666666666666667</c:v>
                </c:pt>
                <c:pt idx="15" formatCode="###0">
                  <c:v>7.8651685393258397</c:v>
                </c:pt>
                <c:pt idx="16" formatCode="###0">
                  <c:v>9.3750000000000036</c:v>
                </c:pt>
                <c:pt idx="17" formatCode="###0">
                  <c:v>8.6021505376344098</c:v>
                </c:pt>
                <c:pt idx="18" formatCode="###0">
                  <c:v>6.1855670103092786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List1!$E$2:$E$20</c:f>
              <c:numCache>
                <c:formatCode>General</c:formatCode>
                <c:ptCount val="19"/>
                <c:pt idx="0" formatCode="###0">
                  <c:v>0.60096153846153866</c:v>
                </c:pt>
                <c:pt idx="3" formatCode="###0">
                  <c:v>0.7352941176470591</c:v>
                </c:pt>
                <c:pt idx="4" formatCode="###0">
                  <c:v>1.0050251256281406</c:v>
                </c:pt>
                <c:pt idx="5" formatCode="###0">
                  <c:v>0</c:v>
                </c:pt>
                <c:pt idx="7" formatCode="###0">
                  <c:v>0.7352941176470591</c:v>
                </c:pt>
                <c:pt idx="8" formatCode="###0">
                  <c:v>0</c:v>
                </c:pt>
                <c:pt idx="9" formatCode="###0">
                  <c:v>0</c:v>
                </c:pt>
                <c:pt idx="10" formatCode="###0">
                  <c:v>0</c:v>
                </c:pt>
                <c:pt idx="11" formatCode="###0">
                  <c:v>2.2988505747126435</c:v>
                </c:pt>
                <c:pt idx="13" formatCode="###0">
                  <c:v>0</c:v>
                </c:pt>
                <c:pt idx="14" formatCode="###0">
                  <c:v>0</c:v>
                </c:pt>
                <c:pt idx="15" formatCode="###0">
                  <c:v>0</c:v>
                </c:pt>
                <c:pt idx="16" formatCode="###0">
                  <c:v>1.0416666666666663</c:v>
                </c:pt>
                <c:pt idx="17" formatCode="###0">
                  <c:v>4.3010752688172014</c:v>
                </c:pt>
                <c:pt idx="18" formatCode="###0">
                  <c:v>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List1!$G$2:$G$20</c:f>
              <c:numCache>
                <c:formatCode>General</c:formatCode>
                <c:ptCount val="19"/>
                <c:pt idx="0" formatCode="###0">
                  <c:v>5.2884615384615383</c:v>
                </c:pt>
                <c:pt idx="2" formatCode="###0">
                  <c:v>7.7881619937694726</c:v>
                </c:pt>
                <c:pt idx="3" formatCode="###0">
                  <c:v>4.0441176470588207</c:v>
                </c:pt>
                <c:pt idx="4" formatCode="###0">
                  <c:v>4.0201005025125625</c:v>
                </c:pt>
                <c:pt idx="5" formatCode="###0">
                  <c:v>0</c:v>
                </c:pt>
                <c:pt idx="7" formatCode="###0">
                  <c:v>7.3529411764705861</c:v>
                </c:pt>
                <c:pt idx="8" formatCode="###0">
                  <c:v>4.4444444444444464</c:v>
                </c:pt>
                <c:pt idx="9" formatCode="###0">
                  <c:v>5</c:v>
                </c:pt>
                <c:pt idx="10" formatCode="###0">
                  <c:v>4.225352112676056</c:v>
                </c:pt>
                <c:pt idx="11" formatCode="###0">
                  <c:v>5.7471264367816088</c:v>
                </c:pt>
                <c:pt idx="13" formatCode="###0">
                  <c:v>4.1916167664670656</c:v>
                </c:pt>
                <c:pt idx="14" formatCode="###0">
                  <c:v>4.166666666666667</c:v>
                </c:pt>
                <c:pt idx="15" formatCode="###0">
                  <c:v>6.7415730337078683</c:v>
                </c:pt>
                <c:pt idx="16" formatCode="###0">
                  <c:v>10.416666666666671</c:v>
                </c:pt>
                <c:pt idx="17" formatCode="###0">
                  <c:v>7.5268817204301079</c:v>
                </c:pt>
                <c:pt idx="18" formatCode="###0">
                  <c:v>2.0618556701030917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Celkem, n=832</c:v>
                </c:pt>
                <c:pt idx="1">
                  <c:v>HLAVNÍ OPERÁTOR</c:v>
                </c:pt>
                <c:pt idx="2">
                  <c:v>O2 - Telefónica, n=321</c:v>
                </c:pt>
                <c:pt idx="3">
                  <c:v>T-Mobile, n=272</c:v>
                </c:pt>
                <c:pt idx="4">
                  <c:v>Vodafone, n=199</c:v>
                </c:pt>
                <c:pt idx="5">
                  <c:v>*Vitruální operátor, n=40</c:v>
                </c:pt>
                <c:pt idx="6">
                  <c:v>VĚK</c:v>
                </c:pt>
                <c:pt idx="7">
                  <c:v>15-24 let, n=136</c:v>
                </c:pt>
                <c:pt idx="8">
                  <c:v>25-34 let, n=180</c:v>
                </c:pt>
                <c:pt idx="9">
                  <c:v>35-44 let, n=200</c:v>
                </c:pt>
                <c:pt idx="10">
                  <c:v>45-54 let, n=142</c:v>
                </c:pt>
                <c:pt idx="11">
                  <c:v>55-70 let, n=174</c:v>
                </c:pt>
                <c:pt idx="12">
                  <c:v>EKONOMICKÁ AKTIVITA</c:v>
                </c:pt>
                <c:pt idx="13">
                  <c:v>řadový zaměstnanec, n=334</c:v>
                </c:pt>
                <c:pt idx="14">
                  <c:v>zaměstnanec s podřízenými, n=120</c:v>
                </c:pt>
                <c:pt idx="15">
                  <c:v>živnostník / podnikatel, n=89</c:v>
                </c:pt>
                <c:pt idx="16">
                  <c:v>student, n=96</c:v>
                </c:pt>
                <c:pt idx="17">
                  <c:v>důchodce, n=93</c:v>
                </c:pt>
                <c:pt idx="18">
                  <c:v>ostatní ekonom. neaktivní, n=97</c:v>
                </c:pt>
              </c:strCache>
            </c:strRef>
          </c:cat>
          <c:val>
            <c:numRef>
              <c:f>List1!$H$2:$H$20</c:f>
              <c:numCache>
                <c:formatCode>General</c:formatCode>
                <c:ptCount val="19"/>
                <c:pt idx="0" formatCode="###0">
                  <c:v>1.6826923076923077</c:v>
                </c:pt>
                <c:pt idx="2" formatCode="###0">
                  <c:v>2.8037383177570092</c:v>
                </c:pt>
                <c:pt idx="3" formatCode="###0">
                  <c:v>0</c:v>
                </c:pt>
                <c:pt idx="4" formatCode="###0">
                  <c:v>2.512562814070352</c:v>
                </c:pt>
                <c:pt idx="5" formatCode="###0">
                  <c:v>0</c:v>
                </c:pt>
                <c:pt idx="7" formatCode="###0">
                  <c:v>0.7352941176470591</c:v>
                </c:pt>
                <c:pt idx="8" formatCode="###0">
                  <c:v>2.7777777777777799</c:v>
                </c:pt>
                <c:pt idx="9" formatCode="###0">
                  <c:v>1</c:v>
                </c:pt>
                <c:pt idx="10" formatCode="###0">
                  <c:v>1.408450704225352</c:v>
                </c:pt>
                <c:pt idx="11" formatCode="###0">
                  <c:v>2.2988505747126435</c:v>
                </c:pt>
                <c:pt idx="13" formatCode="###0">
                  <c:v>2.0958083832335319</c:v>
                </c:pt>
                <c:pt idx="14" formatCode="###0">
                  <c:v>3.3333333333333335</c:v>
                </c:pt>
                <c:pt idx="15" formatCode="###0">
                  <c:v>0</c:v>
                </c:pt>
                <c:pt idx="16" formatCode="###0">
                  <c:v>1.0416666666666663</c:v>
                </c:pt>
                <c:pt idx="17" formatCode="###0">
                  <c:v>1.0752688172043006</c:v>
                </c:pt>
                <c:pt idx="18" formatCode="###0">
                  <c:v>1.0309278350515463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6723200"/>
        <c:axId val="115104512"/>
      </c:barChart>
      <c:catAx>
        <c:axId val="116723200"/>
        <c:scaling>
          <c:orientation val="maxMin"/>
        </c:scaling>
        <c:delete val="0"/>
        <c:axPos val="l"/>
        <c:majorTickMark val="out"/>
        <c:minorTickMark val="none"/>
        <c:tickLblPos val="nextTo"/>
        <c:crossAx val="115104512"/>
        <c:crosses val="autoZero"/>
        <c:auto val="1"/>
        <c:lblAlgn val="ctr"/>
        <c:lblOffset val="100"/>
        <c:noMultiLvlLbl val="0"/>
      </c:catAx>
      <c:valAx>
        <c:axId val="11510451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672320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0545017344461866"/>
          <c:y val="0.88656124112619628"/>
          <c:w val="0.71931555537849179"/>
          <c:h val="0.11343875887380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6983696540064"/>
          <c:y val="4.4540893500243713E-2"/>
          <c:w val="0.62404515306956065"/>
          <c:h val="0.788664273164042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významné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0746887966804988E-3"/>
                  <c:y val="2.26771676039102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0746887966804988E-3"/>
                  <c:y val="2.519685289323359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List1!$B$2:$B$21</c:f>
              <c:numCache>
                <c:formatCode>General</c:formatCode>
                <c:ptCount val="20"/>
                <c:pt idx="0" formatCode="###0">
                  <c:v>22.118587608261159</c:v>
                </c:pt>
                <c:pt idx="2" formatCode="###0">
                  <c:v>19.140625</c:v>
                </c:pt>
                <c:pt idx="3" formatCode="###0">
                  <c:v>22.222222222222207</c:v>
                </c:pt>
                <c:pt idx="4" formatCode="###0">
                  <c:v>21.122994652406426</c:v>
                </c:pt>
                <c:pt idx="5" formatCode="###0">
                  <c:v>44.047619047619044</c:v>
                </c:pt>
                <c:pt idx="7" formatCode="###0">
                  <c:v>21.923076923076923</c:v>
                </c:pt>
                <c:pt idx="8" formatCode="###0">
                  <c:v>26.219512195121936</c:v>
                </c:pt>
                <c:pt idx="9" formatCode="###0">
                  <c:v>25.538461538461533</c:v>
                </c:pt>
                <c:pt idx="10" formatCode="###0">
                  <c:v>20.577617328519857</c:v>
                </c:pt>
                <c:pt idx="11" formatCode="###0">
                  <c:v>15.755627009646306</c:v>
                </c:pt>
                <c:pt idx="13" formatCode="###0">
                  <c:v>23.442622950819661</c:v>
                </c:pt>
                <c:pt idx="14" formatCode="###0">
                  <c:v>21.100917431192666</c:v>
                </c:pt>
                <c:pt idx="15" formatCode="###0">
                  <c:v>25.874125874125866</c:v>
                </c:pt>
                <c:pt idx="16" formatCode="###0">
                  <c:v>12.5</c:v>
                </c:pt>
                <c:pt idx="17" formatCode="###0">
                  <c:v>20.207253886010363</c:v>
                </c:pt>
                <c:pt idx="18" formatCode="###0">
                  <c:v>15.337423312883436</c:v>
                </c:pt>
                <c:pt idx="19" formatCode="###0">
                  <c:v>24.698795180722886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dostatečné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List1!$C$2:$C$21</c:f>
              <c:numCache>
                <c:formatCode>General</c:formatCode>
                <c:ptCount val="20"/>
                <c:pt idx="0" formatCode="###0">
                  <c:v>29.313790806129234</c:v>
                </c:pt>
                <c:pt idx="2" formatCode="###0">
                  <c:v>28.90625</c:v>
                </c:pt>
                <c:pt idx="3" formatCode="###0">
                  <c:v>29.378531073446329</c:v>
                </c:pt>
                <c:pt idx="4" formatCode="###0">
                  <c:v>29.946524064171111</c:v>
                </c:pt>
                <c:pt idx="5" formatCode="###0">
                  <c:v>28.571428571428573</c:v>
                </c:pt>
                <c:pt idx="7" formatCode="###0">
                  <c:v>35.384615384615373</c:v>
                </c:pt>
                <c:pt idx="8" formatCode="###0">
                  <c:v>25</c:v>
                </c:pt>
                <c:pt idx="9" formatCode="###0">
                  <c:v>27.07692307692307</c:v>
                </c:pt>
                <c:pt idx="10" formatCode="###0">
                  <c:v>30.685920577617321</c:v>
                </c:pt>
                <c:pt idx="11" formatCode="###0">
                  <c:v>29.903536977491946</c:v>
                </c:pt>
                <c:pt idx="13" formatCode="###0">
                  <c:v>28.196721311475411</c:v>
                </c:pt>
                <c:pt idx="14" formatCode="###0">
                  <c:v>26.146788990825687</c:v>
                </c:pt>
                <c:pt idx="15" formatCode="###0">
                  <c:v>24.47552447552447</c:v>
                </c:pt>
                <c:pt idx="16" formatCode="###0">
                  <c:v>37.5</c:v>
                </c:pt>
                <c:pt idx="17" formatCode="###0">
                  <c:v>34.715025906735775</c:v>
                </c:pt>
                <c:pt idx="18" formatCode="###0">
                  <c:v>29.447852760736197</c:v>
                </c:pt>
                <c:pt idx="19" formatCode="###0">
                  <c:v>34.939759036144579</c:v>
                </c:pt>
              </c:numCache>
            </c:numRef>
          </c:val>
        </c:ser>
        <c:ser>
          <c:idx val="4"/>
          <c:order val="2"/>
          <c:tx>
            <c:strRef>
              <c:f>List1!$F$1</c:f>
              <c:strCache>
                <c:ptCount val="1"/>
                <c:pt idx="0">
                  <c:v>nevím/nemám názor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List1!$F$2:$F$21</c:f>
              <c:numCache>
                <c:formatCode>General</c:formatCode>
                <c:ptCount val="20"/>
                <c:pt idx="0" formatCode="###0">
                  <c:v>12.991339107261823</c:v>
                </c:pt>
                <c:pt idx="2" formatCode="###0">
                  <c:v>14.2578125</c:v>
                </c:pt>
                <c:pt idx="3" formatCode="###0">
                  <c:v>13.935969868173261</c:v>
                </c:pt>
                <c:pt idx="4" formatCode="###0">
                  <c:v>11.764705882352942</c:v>
                </c:pt>
                <c:pt idx="5" formatCode="###0">
                  <c:v>4.7619047619047619</c:v>
                </c:pt>
                <c:pt idx="7" formatCode="###0">
                  <c:v>11.538461538461538</c:v>
                </c:pt>
                <c:pt idx="8" formatCode="###0">
                  <c:v>11.585365853658537</c:v>
                </c:pt>
                <c:pt idx="9" formatCode="###0">
                  <c:v>12.307692307692312</c:v>
                </c:pt>
                <c:pt idx="10" formatCode="###0">
                  <c:v>11.913357400722019</c:v>
                </c:pt>
                <c:pt idx="11" formatCode="###0">
                  <c:v>17.363344051446937</c:v>
                </c:pt>
                <c:pt idx="13" formatCode="###0">
                  <c:v>13.114754098360656</c:v>
                </c:pt>
                <c:pt idx="14" formatCode="###0">
                  <c:v>10.550458715596333</c:v>
                </c:pt>
                <c:pt idx="15" formatCode="###0">
                  <c:v>10.48951048951049</c:v>
                </c:pt>
                <c:pt idx="16" formatCode="###0">
                  <c:v>25</c:v>
                </c:pt>
                <c:pt idx="17" formatCode="###0">
                  <c:v>9.3264248704663242</c:v>
                </c:pt>
                <c:pt idx="18" formatCode="###0">
                  <c:v>22.085889570552133</c:v>
                </c:pt>
                <c:pt idx="19" formatCode="###0">
                  <c:v>12.650602409638553</c:v>
                </c:pt>
              </c:numCache>
            </c:numRef>
          </c:val>
        </c:ser>
        <c:ser>
          <c:idx val="2"/>
          <c:order val="3"/>
          <c:tx>
            <c:strRef>
              <c:f>List1!$D$1</c:f>
              <c:strCache>
                <c:ptCount val="1"/>
                <c:pt idx="0">
                  <c:v>spíše nedostatečné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List1!$D$2:$D$21</c:f>
              <c:numCache>
                <c:formatCode>General</c:formatCode>
                <c:ptCount val="20"/>
                <c:pt idx="0" formatCode="###0">
                  <c:v>31.112591605596268</c:v>
                </c:pt>
                <c:pt idx="2" formatCode="###0">
                  <c:v>33.593750000000014</c:v>
                </c:pt>
                <c:pt idx="3" formatCode="###0">
                  <c:v>29.943502824858751</c:v>
                </c:pt>
                <c:pt idx="4" formatCode="###0">
                  <c:v>31.283422459893043</c:v>
                </c:pt>
                <c:pt idx="5" formatCode="###0">
                  <c:v>22.619047619047628</c:v>
                </c:pt>
                <c:pt idx="7" formatCode="###0">
                  <c:v>27.307692307692307</c:v>
                </c:pt>
                <c:pt idx="8" formatCode="###0">
                  <c:v>32.012195121951237</c:v>
                </c:pt>
                <c:pt idx="9" formatCode="###0">
                  <c:v>30.46153846153846</c:v>
                </c:pt>
                <c:pt idx="10" formatCode="###0">
                  <c:v>32.851985559566756</c:v>
                </c:pt>
                <c:pt idx="11" formatCode="###0">
                  <c:v>32.475884244372992</c:v>
                </c:pt>
                <c:pt idx="13" formatCode="###0">
                  <c:v>30.819672131147534</c:v>
                </c:pt>
                <c:pt idx="14" formatCode="###0">
                  <c:v>38.073394495412828</c:v>
                </c:pt>
                <c:pt idx="15" formatCode="###0">
                  <c:v>34.965034965034967</c:v>
                </c:pt>
                <c:pt idx="16" formatCode="###0">
                  <c:v>12.5</c:v>
                </c:pt>
                <c:pt idx="17" formatCode="###0">
                  <c:v>29.533678756476696</c:v>
                </c:pt>
                <c:pt idx="18" formatCode="###0">
                  <c:v>30.061349693251529</c:v>
                </c:pt>
                <c:pt idx="19" formatCode="###0">
                  <c:v>23.493975903614473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zcela nedostatečné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List1!$A$2:$A$21</c:f>
              <c:strCache>
                <c:ptCount val="19"/>
                <c:pt idx="0">
                  <c:v>celkem, n=1501</c:v>
                </c:pt>
                <c:pt idx="1">
                  <c:v>HLAVNÍ OPERÁTOR</c:v>
                </c:pt>
                <c:pt idx="2">
                  <c:v>O2 - Telefónica, n=512</c:v>
                </c:pt>
                <c:pt idx="3">
                  <c:v>T-Mobile, n=531</c:v>
                </c:pt>
                <c:pt idx="4">
                  <c:v>Vodafone, n=374</c:v>
                </c:pt>
                <c:pt idx="5">
                  <c:v>Vitruální operátor, n=84</c:v>
                </c:pt>
                <c:pt idx="6">
                  <c:v>VĚK</c:v>
                </c:pt>
                <c:pt idx="7">
                  <c:v>15-24 let, n=260</c:v>
                </c:pt>
                <c:pt idx="8">
                  <c:v>25-34 let, n=328</c:v>
                </c:pt>
                <c:pt idx="9">
                  <c:v>35-44 let, n=325</c:v>
                </c:pt>
                <c:pt idx="10">
                  <c:v>45-54 let, n=277</c:v>
                </c:pt>
                <c:pt idx="11">
                  <c:v>55-70 let, n=311</c:v>
                </c:pt>
                <c:pt idx="12">
                  <c:v>EKONOMICKÁ AKTIVITA</c:v>
                </c:pt>
                <c:pt idx="13">
                  <c:v>řadový zaměstnanec, n=610</c:v>
                </c:pt>
                <c:pt idx="14">
                  <c:v>zaměstnanec s podřízenými, n=218</c:v>
                </c:pt>
                <c:pt idx="15">
                  <c:v>živnostník / podnikatel, n=143</c:v>
                </c:pt>
                <c:pt idx="16">
                  <c:v>student, n=193</c:v>
                </c:pt>
                <c:pt idx="17">
                  <c:v>důchodce, n=163</c:v>
                </c:pt>
                <c:pt idx="18">
                  <c:v>ostatní ekonom. neaktivní, n=166</c:v>
                </c:pt>
              </c:strCache>
            </c:strRef>
          </c:cat>
          <c:val>
            <c:numRef>
              <c:f>List1!$E$2:$E$21</c:f>
              <c:numCache>
                <c:formatCode>General</c:formatCode>
                <c:ptCount val="20"/>
                <c:pt idx="0" formatCode="###0">
                  <c:v>4.4636908727514975</c:v>
                </c:pt>
                <c:pt idx="2" formatCode="###0">
                  <c:v>4.1015625</c:v>
                </c:pt>
                <c:pt idx="3" formatCode="###0">
                  <c:v>4.5197740112994351</c:v>
                </c:pt>
                <c:pt idx="4" formatCode="###0">
                  <c:v>5.8823529411764692</c:v>
                </c:pt>
                <c:pt idx="7" formatCode="###0">
                  <c:v>3.8461538461538463</c:v>
                </c:pt>
                <c:pt idx="8" formatCode="###0">
                  <c:v>5.182926829268288</c:v>
                </c:pt>
                <c:pt idx="9" formatCode="###0">
                  <c:v>4.615384615384615</c:v>
                </c:pt>
                <c:pt idx="10" formatCode="###0">
                  <c:v>3.9711191335740064</c:v>
                </c:pt>
                <c:pt idx="11" formatCode="###0">
                  <c:v>4.5016077170418027</c:v>
                </c:pt>
                <c:pt idx="13" formatCode="###0">
                  <c:v>4.4262295081967213</c:v>
                </c:pt>
                <c:pt idx="14" formatCode="###0">
                  <c:v>4.128440366972475</c:v>
                </c:pt>
                <c:pt idx="15" formatCode="###0">
                  <c:v>4.1958041958041976</c:v>
                </c:pt>
                <c:pt idx="16" formatCode="###0">
                  <c:v>12.5</c:v>
                </c:pt>
                <c:pt idx="17" formatCode="###0">
                  <c:v>6.2176165803108807</c:v>
                </c:pt>
                <c:pt idx="18" formatCode="###0">
                  <c:v>3.0674846625766881</c:v>
                </c:pt>
                <c:pt idx="19" formatCode="###0">
                  <c:v>4.2168674698795181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165568"/>
        <c:axId val="116409472"/>
      </c:barChart>
      <c:catAx>
        <c:axId val="117165568"/>
        <c:scaling>
          <c:orientation val="maxMin"/>
        </c:scaling>
        <c:delete val="0"/>
        <c:axPos val="l"/>
        <c:majorTickMark val="out"/>
        <c:minorTickMark val="none"/>
        <c:tickLblPos val="nextTo"/>
        <c:crossAx val="116409472"/>
        <c:crosses val="autoZero"/>
        <c:auto val="1"/>
        <c:lblAlgn val="ctr"/>
        <c:lblOffset val="100"/>
        <c:noMultiLvlLbl val="0"/>
      </c:catAx>
      <c:valAx>
        <c:axId val="11640947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716556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0488907766197337"/>
          <c:y val="0.8880176465266435"/>
          <c:w val="0.69511092233802763"/>
          <c:h val="9.0124777989934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7590727613694"/>
          <c:y val="4.4540893500243713E-2"/>
          <c:w val="0.73824825203680033"/>
          <c:h val="0.788664273164042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ano</c:v>
                </c:pt>
              </c:strCache>
            </c:strRef>
          </c:tx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List1!$B$2:$B$23</c:f>
              <c:numCache>
                <c:formatCode>General</c:formatCode>
                <c:ptCount val="22"/>
                <c:pt idx="2" formatCode="###0">
                  <c:v>3.9973351099267154</c:v>
                </c:pt>
                <c:pt idx="4" formatCode="0">
                  <c:v>5.6640624999999956</c:v>
                </c:pt>
                <c:pt idx="5" formatCode="0">
                  <c:v>2.8248587570621471</c:v>
                </c:pt>
                <c:pt idx="6" formatCode="0">
                  <c:v>2.4064171122994638</c:v>
                </c:pt>
                <c:pt idx="7" formatCode="0">
                  <c:v>8.3333333333333357</c:v>
                </c:pt>
                <c:pt idx="9" formatCode="###0">
                  <c:v>3.5976015989340442</c:v>
                </c:pt>
                <c:pt idx="11" formatCode="###0">
                  <c:v>3.5156249999999987</c:v>
                </c:pt>
                <c:pt idx="12" formatCode="###0">
                  <c:v>3.2015065913371012</c:v>
                </c:pt>
                <c:pt idx="13" formatCode="###0">
                  <c:v>3.743315508021396</c:v>
                </c:pt>
                <c:pt idx="14" formatCode="###0">
                  <c:v>5.9523809523809481</c:v>
                </c:pt>
                <c:pt idx="16" formatCode="###0">
                  <c:v>2.3984010659560293</c:v>
                </c:pt>
                <c:pt idx="18" formatCode="###0">
                  <c:v>3.7109375000000022</c:v>
                </c:pt>
                <c:pt idx="19" formatCode="###0">
                  <c:v>1.3182674199623361</c:v>
                </c:pt>
                <c:pt idx="20" formatCode="###0">
                  <c:v>2.1390374331550781</c:v>
                </c:pt>
                <c:pt idx="21" formatCode="###0">
                  <c:v>2.3809523809523809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List1!$C$2:$C$23</c:f>
              <c:numCache>
                <c:formatCode>General</c:formatCode>
                <c:ptCount val="22"/>
                <c:pt idx="2" formatCode="###0">
                  <c:v>9.1272485009993289</c:v>
                </c:pt>
                <c:pt idx="4" formatCode="0">
                  <c:v>8.59375</c:v>
                </c:pt>
                <c:pt idx="5" formatCode="0">
                  <c:v>8.4745762711864536</c:v>
                </c:pt>
                <c:pt idx="6" formatCode="0">
                  <c:v>10.427807486631011</c:v>
                </c:pt>
                <c:pt idx="7" formatCode="0">
                  <c:v>10.714285714285714</c:v>
                </c:pt>
                <c:pt idx="9" formatCode="###0">
                  <c:v>12.85809460359761</c:v>
                </c:pt>
                <c:pt idx="11" formatCode="###0">
                  <c:v>14.453125</c:v>
                </c:pt>
                <c:pt idx="12" formatCode="###0">
                  <c:v>11.111111111111097</c:v>
                </c:pt>
                <c:pt idx="13" formatCode="###0">
                  <c:v>14.438502673796792</c:v>
                </c:pt>
                <c:pt idx="14" formatCode="###0">
                  <c:v>7.1428571428571415</c:v>
                </c:pt>
                <c:pt idx="16" formatCode="###0">
                  <c:v>4.7968021319120631</c:v>
                </c:pt>
                <c:pt idx="18" formatCode="###0">
                  <c:v>4.4921874999999956</c:v>
                </c:pt>
                <c:pt idx="19" formatCode="###0">
                  <c:v>5.0847457627118686</c:v>
                </c:pt>
                <c:pt idx="20" formatCode="###0">
                  <c:v>4.2780748663101607</c:v>
                </c:pt>
                <c:pt idx="21" formatCode="###0">
                  <c:v>7.1428571428571415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Neumím se rozhodnout, zda ano nebo 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List1!$D$2:$D$23</c:f>
              <c:numCache>
                <c:formatCode>General</c:formatCode>
                <c:ptCount val="22"/>
                <c:pt idx="2" formatCode="###0">
                  <c:v>12.85809460359761</c:v>
                </c:pt>
                <c:pt idx="4" formatCode="0">
                  <c:v>12.5</c:v>
                </c:pt>
                <c:pt idx="5" formatCode="0">
                  <c:v>13.559322033898304</c:v>
                </c:pt>
                <c:pt idx="6" formatCode="0">
                  <c:v>13.101604278074866</c:v>
                </c:pt>
                <c:pt idx="7" formatCode="0">
                  <c:v>9.5238095238095237</c:v>
                </c:pt>
                <c:pt idx="9" formatCode="###0">
                  <c:v>12.991339107261823</c:v>
                </c:pt>
                <c:pt idx="11" formatCode="###0">
                  <c:v>11.523437500000009</c:v>
                </c:pt>
                <c:pt idx="12" formatCode="###0">
                  <c:v>13.747645951035773</c:v>
                </c:pt>
                <c:pt idx="13" formatCode="###0">
                  <c:v>14.705882352941176</c:v>
                </c:pt>
                <c:pt idx="14" formatCode="###0">
                  <c:v>9.5238095238095237</c:v>
                </c:pt>
                <c:pt idx="16" formatCode="###0">
                  <c:v>8.3277814790139928</c:v>
                </c:pt>
                <c:pt idx="18" formatCode="###0">
                  <c:v>8.9843749999999982</c:v>
                </c:pt>
                <c:pt idx="19" formatCode="###0">
                  <c:v>8.6629001883239205</c:v>
                </c:pt>
                <c:pt idx="20" formatCode="###0">
                  <c:v>6.6844919786096257</c:v>
                </c:pt>
                <c:pt idx="21" formatCode="###0">
                  <c:v>9.5238095238095237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List1!$E$2:$E$23</c:f>
              <c:numCache>
                <c:formatCode>General</c:formatCode>
                <c:ptCount val="22"/>
                <c:pt idx="2" formatCode="###0">
                  <c:v>41.172551632245167</c:v>
                </c:pt>
                <c:pt idx="4" formatCode="0">
                  <c:v>41.015625</c:v>
                </c:pt>
                <c:pt idx="5" formatCode="0">
                  <c:v>41.619585687382248</c:v>
                </c:pt>
                <c:pt idx="6" formatCode="0">
                  <c:v>39.572192513368982</c:v>
                </c:pt>
                <c:pt idx="7" formatCode="0">
                  <c:v>46.428571428571473</c:v>
                </c:pt>
                <c:pt idx="9" formatCode="###0">
                  <c:v>43.904063957361721</c:v>
                </c:pt>
                <c:pt idx="11" formatCode="###0">
                  <c:v>42.578125000000036</c:v>
                </c:pt>
                <c:pt idx="12" formatCode="###0">
                  <c:v>45.386064030131827</c:v>
                </c:pt>
                <c:pt idx="13" formatCode="###0">
                  <c:v>41.443850267379645</c:v>
                </c:pt>
                <c:pt idx="14" formatCode="###0">
                  <c:v>53.571428571428527</c:v>
                </c:pt>
                <c:pt idx="16" formatCode="###0">
                  <c:v>27.781479013990673</c:v>
                </c:pt>
                <c:pt idx="18" formatCode="###0">
                  <c:v>28.125</c:v>
                </c:pt>
                <c:pt idx="19" formatCode="###0">
                  <c:v>25.612052730696817</c:v>
                </c:pt>
                <c:pt idx="20" formatCode="###0">
                  <c:v>31.283422459893028</c:v>
                </c:pt>
                <c:pt idx="21" formatCode="###0">
                  <c:v>23.809523809523778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List1!$F$2:$F$23</c:f>
              <c:numCache>
                <c:formatCode>General</c:formatCode>
                <c:ptCount val="22"/>
                <c:pt idx="2" formatCode="###0">
                  <c:v>31.778814123917392</c:v>
                </c:pt>
                <c:pt idx="4" formatCode="0">
                  <c:v>31.445312499999975</c:v>
                </c:pt>
                <c:pt idx="5" formatCode="0">
                  <c:v>32.956685499058317</c:v>
                </c:pt>
                <c:pt idx="6" formatCode="0">
                  <c:v>32.62032085561497</c:v>
                </c:pt>
                <c:pt idx="7" formatCode="0">
                  <c:v>22.619047619047631</c:v>
                </c:pt>
                <c:pt idx="9" formatCode="###0">
                  <c:v>25.649566955363074</c:v>
                </c:pt>
                <c:pt idx="11" formatCode="###0">
                  <c:v>26.7578125</c:v>
                </c:pt>
                <c:pt idx="12" formatCode="###0">
                  <c:v>25.800376647834273</c:v>
                </c:pt>
                <c:pt idx="13" formatCode="###0">
                  <c:v>24.598930481283421</c:v>
                </c:pt>
                <c:pt idx="14" formatCode="###0">
                  <c:v>22.619047619047631</c:v>
                </c:pt>
                <c:pt idx="16" formatCode="###0">
                  <c:v>51.965356429047304</c:v>
                </c:pt>
                <c:pt idx="18" formatCode="###0">
                  <c:v>48.4375</c:v>
                </c:pt>
                <c:pt idx="19" formatCode="###0">
                  <c:v>55.367231638418076</c:v>
                </c:pt>
                <c:pt idx="20" formatCode="###0">
                  <c:v>51.871657754010627</c:v>
                </c:pt>
                <c:pt idx="21" formatCode="###0">
                  <c:v>52.38095238095238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Nevím, nechci odpovědět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List1!$A$2:$A$23</c:f>
              <c:strCache>
                <c:ptCount val="22"/>
                <c:pt idx="0">
                  <c:v>DEKLAROVANÝ ZÁJEM: </c:v>
                </c:pt>
                <c:pt idx="1">
                  <c:v>ZMĚNU HLAVNÍHO OPERÁTORA</c:v>
                </c:pt>
                <c:pt idx="2">
                  <c:v>celkem, n=1501</c:v>
                </c:pt>
                <c:pt idx="3">
                  <c:v>HLAVNÍ OPERÁTOR</c:v>
                </c:pt>
                <c:pt idx="4">
                  <c:v>O2 - Telefónica, n=512</c:v>
                </c:pt>
                <c:pt idx="5">
                  <c:v>T-Mobile, n=531</c:v>
                </c:pt>
                <c:pt idx="6">
                  <c:v>Vodafone, n=374</c:v>
                </c:pt>
                <c:pt idx="7">
                  <c:v>Vitruální operátor, n=84</c:v>
                </c:pt>
                <c:pt idx="8">
                  <c:v>ZMĚNU VYUŽÍVANÉ SLUŽBY</c:v>
                </c:pt>
                <c:pt idx="9">
                  <c:v>celkem, n=1501</c:v>
                </c:pt>
                <c:pt idx="10">
                  <c:v>HLAVNÍ OPERÁTOR</c:v>
                </c:pt>
                <c:pt idx="11">
                  <c:v>O2 - Telefónica, n=512</c:v>
                </c:pt>
                <c:pt idx="12">
                  <c:v>T-Mobile, n=531</c:v>
                </c:pt>
                <c:pt idx="13">
                  <c:v>Vodafone, n=374</c:v>
                </c:pt>
                <c:pt idx="14">
                  <c:v>Vitruální operátor, n=84</c:v>
                </c:pt>
                <c:pt idx="15">
                  <c:v>PŘECHOD NA ZAMĚSTNANECKÝ TARIF</c:v>
                </c:pt>
                <c:pt idx="16">
                  <c:v>celkem, n=1501</c:v>
                </c:pt>
                <c:pt idx="17">
                  <c:v>HLAVNÍ OPERÁTOR</c:v>
                </c:pt>
                <c:pt idx="18">
                  <c:v>O2 - Telefónica, n=512</c:v>
                </c:pt>
                <c:pt idx="19">
                  <c:v>T-Mobile, n=531</c:v>
                </c:pt>
                <c:pt idx="20">
                  <c:v>Vodafone, n=374</c:v>
                </c:pt>
                <c:pt idx="21">
                  <c:v>Vitruální operátor, n=84</c:v>
                </c:pt>
              </c:strCache>
            </c:strRef>
          </c:cat>
          <c:val>
            <c:numRef>
              <c:f>List1!$G$2:$G$23</c:f>
              <c:numCache>
                <c:formatCode>General</c:formatCode>
                <c:ptCount val="22"/>
                <c:pt idx="2" formatCode="###0">
                  <c:v>1.065956029313792</c:v>
                </c:pt>
                <c:pt idx="4" formatCode="0">
                  <c:v>0.78125</c:v>
                </c:pt>
                <c:pt idx="5" formatCode="0">
                  <c:v>0.56497175141242961</c:v>
                </c:pt>
                <c:pt idx="6" formatCode="0">
                  <c:v>1.8716577540106951</c:v>
                </c:pt>
                <c:pt idx="7" formatCode="0">
                  <c:v>2.3809523809523809</c:v>
                </c:pt>
                <c:pt idx="9" formatCode="###0">
                  <c:v>0.99933377748167851</c:v>
                </c:pt>
                <c:pt idx="11" formatCode="###0">
                  <c:v>1.171875</c:v>
                </c:pt>
                <c:pt idx="12" formatCode="###0">
                  <c:v>0.75329566854990648</c:v>
                </c:pt>
                <c:pt idx="13" formatCode="###0">
                  <c:v>1.0695187165775402</c:v>
                </c:pt>
                <c:pt idx="14" formatCode="###0">
                  <c:v>1.1904761904761905</c:v>
                </c:pt>
                <c:pt idx="16" formatCode="###0">
                  <c:v>4.7301798800799464</c:v>
                </c:pt>
                <c:pt idx="18" formatCode="###0">
                  <c:v>6.25</c:v>
                </c:pt>
                <c:pt idx="19" formatCode="###0">
                  <c:v>3.9548022598870047</c:v>
                </c:pt>
                <c:pt idx="20" formatCode="###0">
                  <c:v>3.743315508021396</c:v>
                </c:pt>
                <c:pt idx="21" formatCode="###0">
                  <c:v>4.7619047619047619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029376"/>
        <c:axId val="116415808"/>
      </c:barChart>
      <c:catAx>
        <c:axId val="117029376"/>
        <c:scaling>
          <c:orientation val="maxMin"/>
        </c:scaling>
        <c:delete val="0"/>
        <c:axPos val="l"/>
        <c:majorTickMark val="out"/>
        <c:minorTickMark val="none"/>
        <c:tickLblPos val="nextTo"/>
        <c:crossAx val="116415808"/>
        <c:crosses val="autoZero"/>
        <c:auto val="1"/>
        <c:lblAlgn val="ctr"/>
        <c:lblOffset val="100"/>
        <c:noMultiLvlLbl val="0"/>
      </c:catAx>
      <c:valAx>
        <c:axId val="11641580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702937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0488907766197315"/>
          <c:y val="0.8880176465266435"/>
          <c:w val="0.69511092233802763"/>
          <c:h val="9.0124777989934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6983696540064"/>
          <c:y val="4.4540893500243713E-2"/>
          <c:w val="0.62404515306956065"/>
          <c:h val="0.788664273164042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Mimořádně motivovala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List1!$B$2:$B$15</c:f>
              <c:numCache>
                <c:formatCode>###0</c:formatCode>
                <c:ptCount val="14"/>
                <c:pt idx="0">
                  <c:v>6.2624916722185207</c:v>
                </c:pt>
                <c:pt idx="1">
                  <c:v>1.9320453031312466</c:v>
                </c:pt>
                <c:pt idx="2">
                  <c:v>1.1325782811459026</c:v>
                </c:pt>
                <c:pt idx="3">
                  <c:v>2.5316455696202524</c:v>
                </c:pt>
                <c:pt idx="4">
                  <c:v>1.3324450366422389</c:v>
                </c:pt>
                <c:pt idx="5">
                  <c:v>4.397068620919387</c:v>
                </c:pt>
                <c:pt idx="6">
                  <c:v>0.59960026648900755</c:v>
                </c:pt>
                <c:pt idx="7">
                  <c:v>1.1992005329780151</c:v>
                </c:pt>
                <c:pt idx="8">
                  <c:v>4.1305796135909389</c:v>
                </c:pt>
                <c:pt idx="9">
                  <c:v>1.5323117921385738</c:v>
                </c:pt>
                <c:pt idx="10">
                  <c:v>4.5969353764157193</c:v>
                </c:pt>
                <c:pt idx="11">
                  <c:v>2.7315123251165887</c:v>
                </c:pt>
                <c:pt idx="12">
                  <c:v>1.5989340439706858</c:v>
                </c:pt>
                <c:pt idx="13">
                  <c:v>1.5323117921385738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motivovala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List1!$C$2:$C$15</c:f>
              <c:numCache>
                <c:formatCode>###0</c:formatCode>
                <c:ptCount val="14"/>
                <c:pt idx="0">
                  <c:v>20.319786808794131</c:v>
                </c:pt>
                <c:pt idx="1">
                  <c:v>6.4623584277148574</c:v>
                </c:pt>
                <c:pt idx="2">
                  <c:v>6.1292471685542971</c:v>
                </c:pt>
                <c:pt idx="3">
                  <c:v>11.259160559626922</c:v>
                </c:pt>
                <c:pt idx="4">
                  <c:v>3.6642238507661578</c:v>
                </c:pt>
                <c:pt idx="5">
                  <c:v>16.322451698867425</c:v>
                </c:pt>
                <c:pt idx="6">
                  <c:v>2.5982678214523651</c:v>
                </c:pt>
                <c:pt idx="7">
                  <c:v>6.5289806795469651</c:v>
                </c:pt>
                <c:pt idx="8">
                  <c:v>10.193204530313125</c:v>
                </c:pt>
                <c:pt idx="9">
                  <c:v>4.4636908727514975</c:v>
                </c:pt>
                <c:pt idx="10">
                  <c:v>11.392405063291143</c:v>
                </c:pt>
                <c:pt idx="11">
                  <c:v>7.528314457028646</c:v>
                </c:pt>
                <c:pt idx="12">
                  <c:v>2.9980013324450372</c:v>
                </c:pt>
                <c:pt idx="13">
                  <c:v>5.2631578947368425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motivovala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List1!$D$2:$D$15</c:f>
              <c:numCache>
                <c:formatCode>###0</c:formatCode>
                <c:ptCount val="14"/>
                <c:pt idx="0">
                  <c:v>35.309793471019297</c:v>
                </c:pt>
                <c:pt idx="1">
                  <c:v>22.3850766155896</c:v>
                </c:pt>
                <c:pt idx="2">
                  <c:v>20.586275816122583</c:v>
                </c:pt>
                <c:pt idx="3">
                  <c:v>31.645569620253166</c:v>
                </c:pt>
                <c:pt idx="4">
                  <c:v>13.057961359093937</c:v>
                </c:pt>
                <c:pt idx="5">
                  <c:v>38.041305796135923</c:v>
                </c:pt>
                <c:pt idx="6">
                  <c:v>7.0619586942038666</c:v>
                </c:pt>
                <c:pt idx="7">
                  <c:v>24.383744170552959</c:v>
                </c:pt>
                <c:pt idx="8">
                  <c:v>23.584277148567622</c:v>
                </c:pt>
                <c:pt idx="9">
                  <c:v>18.32111925383078</c:v>
                </c:pt>
                <c:pt idx="10">
                  <c:v>22.984676882078606</c:v>
                </c:pt>
                <c:pt idx="11">
                  <c:v>22.51832111925383</c:v>
                </c:pt>
                <c:pt idx="12">
                  <c:v>11.525649566955366</c:v>
                </c:pt>
                <c:pt idx="13">
                  <c:v>17.055296469020654</c:v>
                </c:pt>
              </c:numCache>
            </c:numRef>
          </c:val>
        </c:ser>
        <c:ser>
          <c:idx val="6"/>
          <c:order val="3"/>
          <c:tx>
            <c:strRef>
              <c:f>List1!$H$1</c:f>
              <c:strCache>
                <c:ptCount val="1"/>
                <c:pt idx="0">
                  <c:v>Nevím, nedokáži posoudit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List1!$H$2:$H$15</c:f>
              <c:numCache>
                <c:formatCode>###0</c:formatCode>
                <c:ptCount val="14"/>
                <c:pt idx="0">
                  <c:v>2.2651565622918062</c:v>
                </c:pt>
                <c:pt idx="1">
                  <c:v>1.9986675549633584</c:v>
                </c:pt>
                <c:pt idx="2">
                  <c:v>1.9320453031312466</c:v>
                </c:pt>
                <c:pt idx="3">
                  <c:v>2.8647568287808132</c:v>
                </c:pt>
                <c:pt idx="4">
                  <c:v>2.3984010659560293</c:v>
                </c:pt>
                <c:pt idx="5">
                  <c:v>2.4650233177881407</c:v>
                </c:pt>
                <c:pt idx="6">
                  <c:v>3.0646235842771485</c:v>
                </c:pt>
                <c:pt idx="7">
                  <c:v>2.1319120586275826</c:v>
                </c:pt>
                <c:pt idx="8">
                  <c:v>1.9320453031312466</c:v>
                </c:pt>
                <c:pt idx="9">
                  <c:v>1.7988007994670219</c:v>
                </c:pt>
                <c:pt idx="10">
                  <c:v>1.8654230512991334</c:v>
                </c:pt>
                <c:pt idx="11">
                  <c:v>1.9986675549633584</c:v>
                </c:pt>
                <c:pt idx="12">
                  <c:v>1.5989340439706858</c:v>
                </c:pt>
                <c:pt idx="13">
                  <c:v>1.5989340439706858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Ani motivovala, ani nemotivovala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List1!$E$2:$E$15</c:f>
              <c:numCache>
                <c:formatCode>###0</c:formatCode>
                <c:ptCount val="14"/>
                <c:pt idx="0">
                  <c:v>16.055962691538973</c:v>
                </c:pt>
                <c:pt idx="1">
                  <c:v>25.516322451698876</c:v>
                </c:pt>
                <c:pt idx="2">
                  <c:v>27.048634243837427</c:v>
                </c:pt>
                <c:pt idx="3">
                  <c:v>24.850099933377738</c:v>
                </c:pt>
                <c:pt idx="4">
                  <c:v>28.047968021319136</c:v>
                </c:pt>
                <c:pt idx="5">
                  <c:v>18.254497001998676</c:v>
                </c:pt>
                <c:pt idx="6">
                  <c:v>25.116588940706198</c:v>
                </c:pt>
                <c:pt idx="7">
                  <c:v>27.98134576948701</c:v>
                </c:pt>
                <c:pt idx="8">
                  <c:v>20.986009327115241</c:v>
                </c:pt>
                <c:pt idx="9">
                  <c:v>28.647568287808131</c:v>
                </c:pt>
                <c:pt idx="10">
                  <c:v>19.520319786808788</c:v>
                </c:pt>
                <c:pt idx="11">
                  <c:v>17.588274483677541</c:v>
                </c:pt>
                <c:pt idx="12">
                  <c:v>20.386409060626242</c:v>
                </c:pt>
                <c:pt idx="13">
                  <c:v>23.451032644903385</c:v>
                </c:pt>
              </c:numCache>
            </c:numRef>
          </c:val>
        </c:ser>
        <c:ser>
          <c:idx val="4"/>
          <c:order val="5"/>
          <c:tx>
            <c:strRef>
              <c:f>List1!$F$1</c:f>
              <c:strCache>
                <c:ptCount val="1"/>
                <c:pt idx="0">
                  <c:v>Spíše nemotivovala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List1!$F$2:$F$15</c:f>
              <c:numCache>
                <c:formatCode>###0</c:formatCode>
                <c:ptCount val="14"/>
                <c:pt idx="0">
                  <c:v>12.058627581612258</c:v>
                </c:pt>
                <c:pt idx="1">
                  <c:v>24.250499666888739</c:v>
                </c:pt>
                <c:pt idx="2">
                  <c:v>24.916722185209853</c:v>
                </c:pt>
                <c:pt idx="3">
                  <c:v>15.722851432378413</c:v>
                </c:pt>
                <c:pt idx="4">
                  <c:v>27.448367754830112</c:v>
                </c:pt>
                <c:pt idx="5">
                  <c:v>12.391738840772819</c:v>
                </c:pt>
                <c:pt idx="6">
                  <c:v>29.380413057961345</c:v>
                </c:pt>
                <c:pt idx="7">
                  <c:v>24.117255163224538</c:v>
                </c:pt>
                <c:pt idx="8">
                  <c:v>23.91738840772819</c:v>
                </c:pt>
                <c:pt idx="9">
                  <c:v>23.717521652231842</c:v>
                </c:pt>
                <c:pt idx="10">
                  <c:v>21.91872085276481</c:v>
                </c:pt>
                <c:pt idx="11">
                  <c:v>25.316455696202546</c:v>
                </c:pt>
                <c:pt idx="12">
                  <c:v>29.513657561625585</c:v>
                </c:pt>
                <c:pt idx="13">
                  <c:v>28.647568287808131</c:v>
                </c:pt>
              </c:numCache>
            </c:numRef>
          </c:val>
        </c:ser>
        <c:ser>
          <c:idx val="5"/>
          <c:order val="6"/>
          <c:tx>
            <c:strRef>
              <c:f>List1!$G$1</c:f>
              <c:strCache>
                <c:ptCount val="1"/>
                <c:pt idx="0">
                  <c:v>Vůbec nemotivovala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List1!$A$2:$A$15</c:f>
              <c:strCache>
                <c:ptCount val="14"/>
                <c:pt idx="0">
                  <c:v>cenově výhodnější nabídku volání</c:v>
                </c:pt>
                <c:pt idx="1">
                  <c:v>pomoc při změně poskytovatele služeb</c:v>
                </c:pt>
                <c:pt idx="2">
                  <c:v>dostatečně širokou síť poboček </c:v>
                </c:pt>
                <c:pt idx="3">
                  <c:v>možnost využívat všechny služby u 1 operátora</c:v>
                </c:pt>
                <c:pt idx="4">
                  <c:v>aktivně oslovení jiným operátorem</c:v>
                </c:pt>
                <c:pt idx="5">
                  <c:v>nabídka balíčku služeb za výhodnou cenu</c:v>
                </c:pt>
                <c:pt idx="6">
                  <c:v>značka operátora je na trhu nová</c:v>
                </c:pt>
                <c:pt idx="7">
                  <c:v>doporučení přátel, rodiny</c:v>
                </c:pt>
                <c:pt idx="8">
                  <c:v>cenově výhodnější nabídku SMS zpráv</c:v>
                </c:pt>
                <c:pt idx="9">
                  <c:v>značka operátora je známá a uznávaná</c:v>
                </c:pt>
                <c:pt idx="10">
                  <c:v>cenově výhodnější nabídku datových služeb</c:v>
                </c:pt>
                <c:pt idx="11">
                  <c:v>výhodná nabídka internetu na doma</c:v>
                </c:pt>
                <c:pt idx="12">
                  <c:v>nabídka digitální televize</c:v>
                </c:pt>
                <c:pt idx="13">
                  <c:v>široká nabídka telefonů, tabletů apod.</c:v>
                </c:pt>
              </c:strCache>
            </c:strRef>
          </c:cat>
          <c:val>
            <c:numRef>
              <c:f>List1!$G$2:$G$15</c:f>
              <c:numCache>
                <c:formatCode>###0</c:formatCode>
                <c:ptCount val="14"/>
                <c:pt idx="0">
                  <c:v>7.7281812125249818</c:v>
                </c:pt>
                <c:pt idx="1">
                  <c:v>17.455029980013311</c:v>
                </c:pt>
                <c:pt idx="2">
                  <c:v>18.254497001998676</c:v>
                </c:pt>
                <c:pt idx="3">
                  <c:v>11.125916055962696</c:v>
                </c:pt>
                <c:pt idx="4">
                  <c:v>24.050632911392402</c:v>
                </c:pt>
                <c:pt idx="5">
                  <c:v>8.1279147235176517</c:v>
                </c:pt>
                <c:pt idx="6">
                  <c:v>32.178547634910061</c:v>
                </c:pt>
                <c:pt idx="7">
                  <c:v>13.657561625582948</c:v>
                </c:pt>
                <c:pt idx="8">
                  <c:v>15.256495669553635</c:v>
                </c:pt>
                <c:pt idx="9">
                  <c:v>21.518987341772153</c:v>
                </c:pt>
                <c:pt idx="10">
                  <c:v>17.721518987341764</c:v>
                </c:pt>
                <c:pt idx="11">
                  <c:v>22.318454363757503</c:v>
                </c:pt>
                <c:pt idx="12">
                  <c:v>32.378414390406398</c:v>
                </c:pt>
                <c:pt idx="13">
                  <c:v>22.451698867421719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064704"/>
        <c:axId val="116414656"/>
      </c:barChart>
      <c:catAx>
        <c:axId val="117064704"/>
        <c:scaling>
          <c:orientation val="maxMin"/>
        </c:scaling>
        <c:delete val="0"/>
        <c:axPos val="l"/>
        <c:majorTickMark val="out"/>
        <c:minorTickMark val="none"/>
        <c:tickLblPos val="nextTo"/>
        <c:crossAx val="116414656"/>
        <c:crosses val="autoZero"/>
        <c:auto val="1"/>
        <c:lblAlgn val="ctr"/>
        <c:lblOffset val="100"/>
        <c:noMultiLvlLbl val="0"/>
      </c:catAx>
      <c:valAx>
        <c:axId val="11641465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7064704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7418368347110139"/>
          <c:y val="0.90061607297326041"/>
          <c:w val="0.67366501127193146"/>
          <c:h val="9.93839270267395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56983696540086"/>
          <c:y val="4.4540893500243713E-2"/>
          <c:w val="0.62404515306956099"/>
          <c:h val="0.788664273164042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Mimořádně motivovala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List1!$B$2:$B$8</c:f>
              <c:numCache>
                <c:formatCode>###0</c:formatCode>
                <c:ptCount val="7"/>
                <c:pt idx="0">
                  <c:v>8.2611592271818779</c:v>
                </c:pt>
                <c:pt idx="1">
                  <c:v>5.4630246502331783</c:v>
                </c:pt>
                <c:pt idx="2">
                  <c:v>6.2624916722185207</c:v>
                </c:pt>
                <c:pt idx="3">
                  <c:v>5.3297801465689503</c:v>
                </c:pt>
                <c:pt idx="4">
                  <c:v>3.1978680879413734</c:v>
                </c:pt>
                <c:pt idx="5">
                  <c:v>4.9966688874083962</c:v>
                </c:pt>
                <c:pt idx="6">
                  <c:v>3.7974683544303796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motivovala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List1!$C$2:$C$8</c:f>
              <c:numCache>
                <c:formatCode>###0</c:formatCode>
                <c:ptCount val="7"/>
                <c:pt idx="0">
                  <c:v>24.050632911392402</c:v>
                </c:pt>
                <c:pt idx="1">
                  <c:v>21.452365089940042</c:v>
                </c:pt>
                <c:pt idx="2">
                  <c:v>14.323784143904067</c:v>
                </c:pt>
                <c:pt idx="3">
                  <c:v>14.057295136575616</c:v>
                </c:pt>
                <c:pt idx="4">
                  <c:v>11.259160559626922</c:v>
                </c:pt>
                <c:pt idx="5">
                  <c:v>13.724183877415053</c:v>
                </c:pt>
                <c:pt idx="6">
                  <c:v>11.059293804130576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motivovala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List1!$D$2:$D$8</c:f>
              <c:numCache>
                <c:formatCode>###0</c:formatCode>
                <c:ptCount val="7"/>
                <c:pt idx="0">
                  <c:v>35.842771485676188</c:v>
                </c:pt>
                <c:pt idx="1">
                  <c:v>38.574283810792792</c:v>
                </c:pt>
                <c:pt idx="2">
                  <c:v>25.916055962691544</c:v>
                </c:pt>
                <c:pt idx="3">
                  <c:v>25.516322451698876</c:v>
                </c:pt>
                <c:pt idx="4">
                  <c:v>23.384410393071278</c:v>
                </c:pt>
                <c:pt idx="5">
                  <c:v>25.316455696202546</c:v>
                </c:pt>
                <c:pt idx="6">
                  <c:v>27.648234510326443</c:v>
                </c:pt>
              </c:numCache>
            </c:numRef>
          </c:val>
        </c:ser>
        <c:ser>
          <c:idx val="6"/>
          <c:order val="3"/>
          <c:tx>
            <c:strRef>
              <c:f>List1!$H$1</c:f>
              <c:strCache>
                <c:ptCount val="1"/>
                <c:pt idx="0">
                  <c:v>Nevím, nedokáži posoudit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List1!$H$2:$H$8</c:f>
              <c:numCache>
                <c:formatCode>###0</c:formatCode>
                <c:ptCount val="7"/>
                <c:pt idx="0">
                  <c:v>1.8654230512991334</c:v>
                </c:pt>
                <c:pt idx="1">
                  <c:v>1.8654230512991334</c:v>
                </c:pt>
                <c:pt idx="2">
                  <c:v>2.3984010659560293</c:v>
                </c:pt>
                <c:pt idx="3">
                  <c:v>1.9986675549633584</c:v>
                </c:pt>
                <c:pt idx="4">
                  <c:v>2.3317788141239166</c:v>
                </c:pt>
                <c:pt idx="5">
                  <c:v>1.5989340439706858</c:v>
                </c:pt>
                <c:pt idx="6">
                  <c:v>1.5323117921385738</c:v>
                </c:pt>
              </c:numCache>
            </c:numRef>
          </c:val>
        </c:ser>
        <c:ser>
          <c:idx val="3"/>
          <c:order val="4"/>
          <c:tx>
            <c:strRef>
              <c:f>List1!$E$1</c:f>
              <c:strCache>
                <c:ptCount val="1"/>
                <c:pt idx="0">
                  <c:v>Ani motivovala, ani nemotivovala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List1!$E$2:$E$8</c:f>
              <c:numCache>
                <c:formatCode>###0</c:formatCode>
                <c:ptCount val="7"/>
                <c:pt idx="0">
                  <c:v>14.79013990672885</c:v>
                </c:pt>
                <c:pt idx="1">
                  <c:v>16.122584943371081</c:v>
                </c:pt>
                <c:pt idx="2">
                  <c:v>16.988674217188535</c:v>
                </c:pt>
                <c:pt idx="3">
                  <c:v>18.187874750166564</c:v>
                </c:pt>
                <c:pt idx="4">
                  <c:v>18.520986009327107</c:v>
                </c:pt>
                <c:pt idx="5">
                  <c:v>21.252498334443697</c:v>
                </c:pt>
                <c:pt idx="6">
                  <c:v>20.053297801465689</c:v>
                </c:pt>
              </c:numCache>
            </c:numRef>
          </c:val>
        </c:ser>
        <c:ser>
          <c:idx val="4"/>
          <c:order val="5"/>
          <c:tx>
            <c:strRef>
              <c:f>List1!$F$1</c:f>
              <c:strCache>
                <c:ptCount val="1"/>
                <c:pt idx="0">
                  <c:v>Spíše nemotivovala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List1!$F$2:$F$8</c:f>
              <c:numCache>
                <c:formatCode>###0</c:formatCode>
                <c:ptCount val="7"/>
                <c:pt idx="0">
                  <c:v>9.7268487674883417</c:v>
                </c:pt>
                <c:pt idx="1">
                  <c:v>10.659560293137915</c:v>
                </c:pt>
                <c:pt idx="2">
                  <c:v>19.586942038640899</c:v>
                </c:pt>
                <c:pt idx="3">
                  <c:v>19.853431045969341</c:v>
                </c:pt>
                <c:pt idx="4">
                  <c:v>22.784810126582286</c:v>
                </c:pt>
                <c:pt idx="5">
                  <c:v>20.253164556962027</c:v>
                </c:pt>
                <c:pt idx="6">
                  <c:v>19.986675549633571</c:v>
                </c:pt>
              </c:numCache>
            </c:numRef>
          </c:val>
        </c:ser>
        <c:ser>
          <c:idx val="5"/>
          <c:order val="6"/>
          <c:tx>
            <c:strRef>
              <c:f>List1!$G$1</c:f>
              <c:strCache>
                <c:ptCount val="1"/>
                <c:pt idx="0">
                  <c:v>Vůbec nemotivovala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cenově výhodnější nabídku volání</c:v>
                </c:pt>
                <c:pt idx="1">
                  <c:v>nabídka balíčku služeb za výhodnou cenu</c:v>
                </c:pt>
                <c:pt idx="2">
                  <c:v>cenově výhodnější nabídku datových služeb</c:v>
                </c:pt>
                <c:pt idx="3">
                  <c:v>výhodná nabídka mobilního internetu</c:v>
                </c:pt>
                <c:pt idx="4">
                  <c:v>výhodná nabídka internetu na doma</c:v>
                </c:pt>
                <c:pt idx="5">
                  <c:v>cenově výhodnější nabídku SMS zpráv</c:v>
                </c:pt>
                <c:pt idx="6">
                  <c:v>výhodná nabídka telefonů, tabletů apod.</c:v>
                </c:pt>
              </c:strCache>
            </c:strRef>
          </c:cat>
          <c:val>
            <c:numRef>
              <c:f>List1!$G$2:$G$8</c:f>
              <c:numCache>
                <c:formatCode>###0</c:formatCode>
                <c:ptCount val="7"/>
                <c:pt idx="0">
                  <c:v>5.4630246502331783</c:v>
                </c:pt>
                <c:pt idx="1">
                  <c:v>5.8627581612258473</c:v>
                </c:pt>
                <c:pt idx="2">
                  <c:v>14.523650899400403</c:v>
                </c:pt>
                <c:pt idx="3">
                  <c:v>15.056628914057299</c:v>
                </c:pt>
                <c:pt idx="4">
                  <c:v>18.520986009327107</c:v>
                </c:pt>
                <c:pt idx="5">
                  <c:v>12.858094603597605</c:v>
                </c:pt>
                <c:pt idx="6">
                  <c:v>15.922718187874748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7066240"/>
        <c:axId val="116573888"/>
      </c:barChart>
      <c:catAx>
        <c:axId val="117066240"/>
        <c:scaling>
          <c:orientation val="maxMin"/>
        </c:scaling>
        <c:delete val="0"/>
        <c:axPos val="l"/>
        <c:majorTickMark val="out"/>
        <c:minorTickMark val="none"/>
        <c:tickLblPos val="nextTo"/>
        <c:crossAx val="116573888"/>
        <c:crosses val="autoZero"/>
        <c:auto val="1"/>
        <c:lblAlgn val="ctr"/>
        <c:lblOffset val="100"/>
        <c:noMultiLvlLbl val="0"/>
      </c:catAx>
      <c:valAx>
        <c:axId val="116573888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706624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7418368347110141"/>
          <c:y val="0.90061607297326041"/>
          <c:w val="0.67366501127193179"/>
          <c:h val="9.93839270267395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CELKEM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900" b="1" baseline="0" dirty="0" smtClean="0"/>
              <a:t>n = 1550 </a:t>
            </a:r>
            <a:endParaRPr lang="cs-CZ" sz="900" b="1" dirty="0" smtClean="0"/>
          </a:p>
        </c:rich>
      </c:tx>
      <c:layout>
        <c:manualLayout>
          <c:xMode val="edge"/>
          <c:yMode val="edge"/>
          <c:x val="0.39957395847194338"/>
          <c:y val="5.42740841248304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458243417588983"/>
          <c:y val="0.18805970149253745"/>
          <c:w val="0.5666225042957066"/>
          <c:h val="0.675974743319907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celkem, n=1550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List1!$B$1:$E$1</c:f>
              <c:strCache>
                <c:ptCount val="4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  <c:pt idx="3">
                  <c:v>Ne, nemám mobilní telefon</c:v>
                </c:pt>
              </c:strCache>
            </c:strRef>
          </c:cat>
          <c:val>
            <c:numRef>
              <c:f>List1!$B$2:$E$2</c:f>
              <c:numCache>
                <c:formatCode>###0</c:formatCode>
                <c:ptCount val="4"/>
                <c:pt idx="0">
                  <c:v>46.129032258064534</c:v>
                </c:pt>
                <c:pt idx="1">
                  <c:v>56.064516129032256</c:v>
                </c:pt>
                <c:pt idx="2">
                  <c:v>2.838709677419355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66752"/>
        <c:axId val="116576768"/>
      </c:barChart>
      <c:catAx>
        <c:axId val="117066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6576768"/>
        <c:crosses val="autoZero"/>
        <c:auto val="1"/>
        <c:lblAlgn val="ctr"/>
        <c:lblOffset val="100"/>
        <c:noMultiLvlLbl val="0"/>
      </c:catAx>
      <c:valAx>
        <c:axId val="116576768"/>
        <c:scaling>
          <c:orientation val="minMax"/>
          <c:max val="100"/>
          <c:min val="0"/>
        </c:scaling>
        <c:delete val="0"/>
        <c:axPos val="b"/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7066752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O2 - Telefónica</c:v>
                </c:pt>
                <c:pt idx="1">
                  <c:v>T-Mobile</c:v>
                </c:pt>
                <c:pt idx="2">
                  <c:v>Vodafone</c:v>
                </c:pt>
                <c:pt idx="3">
                  <c:v>Vitruální operátor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34.110592938041307</c:v>
                </c:pt>
                <c:pt idx="1">
                  <c:v>35.376415722851434</c:v>
                </c:pt>
                <c:pt idx="2">
                  <c:v>24.91672218520986</c:v>
                </c:pt>
                <c:pt idx="3">
                  <c:v>5.5962691538974019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58688"/>
        <c:axId val="55757056"/>
      </c:barChart>
      <c:catAx>
        <c:axId val="113458688"/>
        <c:scaling>
          <c:orientation val="maxMin"/>
        </c:scaling>
        <c:delete val="0"/>
        <c:axPos val="l"/>
        <c:majorTickMark val="out"/>
        <c:minorTickMark val="none"/>
        <c:tickLblPos val="nextTo"/>
        <c:crossAx val="55757056"/>
        <c:crosses val="autoZero"/>
        <c:auto val="1"/>
        <c:lblAlgn val="ctr"/>
        <c:lblOffset val="100"/>
        <c:noMultiLvlLbl val="0"/>
      </c:catAx>
      <c:valAx>
        <c:axId val="55757056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34586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ZÁJEMCI O ZMĚNU OPERÁTORA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900" b="1" dirty="0" smtClean="0"/>
              <a:t>n=197</a:t>
            </a:r>
          </a:p>
        </c:rich>
      </c:tx>
      <c:layout>
        <c:manualLayout>
          <c:xMode val="edge"/>
          <c:yMode val="edge"/>
          <c:x val="0.25262318698039304"/>
          <c:y val="3.7991858887381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1424901791774"/>
          <c:y val="0.18805970149253751"/>
          <c:w val="0.58425659687469256"/>
          <c:h val="0.67597474331990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Deklaruje zájem o změnu operátora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List1!$B$1:$D$1</c:f>
              <c:strCache>
                <c:ptCount val="3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</c:strCache>
            </c:strRef>
          </c:cat>
          <c:val>
            <c:numRef>
              <c:f>List1!$B$2:$D$2</c:f>
              <c:numCache>
                <c:formatCode>###0</c:formatCode>
                <c:ptCount val="3"/>
                <c:pt idx="0">
                  <c:v>54.822335025380724</c:v>
                </c:pt>
                <c:pt idx="1">
                  <c:v>53.299492385786813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61696"/>
        <c:axId val="116578496"/>
      </c:barChart>
      <c:catAx>
        <c:axId val="117661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6578496"/>
        <c:crosses val="autoZero"/>
        <c:auto val="1"/>
        <c:lblAlgn val="ctr"/>
        <c:lblOffset val="100"/>
        <c:noMultiLvlLbl val="0"/>
      </c:catAx>
      <c:valAx>
        <c:axId val="116578496"/>
        <c:scaling>
          <c:orientation val="minMax"/>
          <c:max val="100"/>
          <c:min val="0"/>
        </c:scaling>
        <c:delete val="0"/>
        <c:axPos val="b"/>
        <c:numFmt formatCode="###0" sourceLinked="1"/>
        <c:majorTickMark val="out"/>
        <c:minorTickMark val="none"/>
        <c:tickLblPos val="nextTo"/>
        <c:crossAx val="11766169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ZÁJEMCI O ZMĚNU SLUŽBY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900" b="1" dirty="0" smtClean="0"/>
              <a:t>n=247</a:t>
            </a:r>
          </a:p>
        </c:rich>
      </c:tx>
      <c:layout>
        <c:manualLayout>
          <c:xMode val="edge"/>
          <c:yMode val="edge"/>
          <c:x val="0.25262318698039304"/>
          <c:y val="3.7991858887381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1424901791791"/>
          <c:y val="0.18805970149253756"/>
          <c:w val="0.58425659687469256"/>
          <c:h val="0.67597474331990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Deklaruje zájem o změnu operátora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List1!$B$1:$D$1</c:f>
              <c:strCache>
                <c:ptCount val="3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</c:strCache>
            </c:strRef>
          </c:cat>
          <c:val>
            <c:numRef>
              <c:f>List1!$B$2:$D$2</c:f>
              <c:numCache>
                <c:formatCode>###0</c:formatCode>
                <c:ptCount val="3"/>
                <c:pt idx="0">
                  <c:v>57</c:v>
                </c:pt>
                <c:pt idx="1">
                  <c:v>51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50624"/>
        <c:axId val="118153216"/>
      </c:barChart>
      <c:catAx>
        <c:axId val="117850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8153216"/>
        <c:crosses val="autoZero"/>
        <c:auto val="1"/>
        <c:lblAlgn val="ctr"/>
        <c:lblOffset val="100"/>
        <c:noMultiLvlLbl val="0"/>
      </c:catAx>
      <c:valAx>
        <c:axId val="118153216"/>
        <c:scaling>
          <c:orientation val="minMax"/>
          <c:max val="100"/>
          <c:min val="0"/>
        </c:scaling>
        <c:delete val="0"/>
        <c:axPos val="b"/>
        <c:numFmt formatCode="###0" sourceLinked="1"/>
        <c:majorTickMark val="out"/>
        <c:minorTickMark val="none"/>
        <c:tickLblPos val="nextTo"/>
        <c:crossAx val="11785062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ZÁJEMCI O PŘECHOD NA ZAMĚSTNANECKÝ TARIF, </a:t>
            </a:r>
            <a:r>
              <a:rPr lang="cs-CZ" sz="900" b="1" dirty="0" smtClean="0"/>
              <a:t>n=108</a:t>
            </a:r>
          </a:p>
        </c:rich>
      </c:tx>
      <c:layout>
        <c:manualLayout>
          <c:xMode val="edge"/>
          <c:yMode val="edge"/>
          <c:x val="0.25262318698039304"/>
          <c:y val="3.7991858887381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1424901791802"/>
          <c:y val="0.18805970149253762"/>
          <c:w val="0.58425659687469256"/>
          <c:h val="0.675974743319908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Deklaruje zájem o změnu operátora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List1!$B$1:$D$1</c:f>
              <c:strCache>
                <c:ptCount val="3"/>
                <c:pt idx="0">
                  <c:v>Ano a používám chytrý telefon</c:v>
                </c:pt>
                <c:pt idx="1">
                  <c:v>Ano a používám klasický mobilní telefon</c:v>
                </c:pt>
                <c:pt idx="2">
                  <c:v>Ne, mám pouze služební mobilní číslo</c:v>
                </c:pt>
              </c:strCache>
            </c:strRef>
          </c:cat>
          <c:val>
            <c:numRef>
              <c:f>List1!$B$2:$D$2</c:f>
              <c:numCache>
                <c:formatCode>0</c:formatCode>
                <c:ptCount val="3"/>
                <c:pt idx="0">
                  <c:v>59.259259259259245</c:v>
                </c:pt>
                <c:pt idx="1">
                  <c:v>49.074074074074076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67680"/>
        <c:axId val="118154368"/>
      </c:barChart>
      <c:catAx>
        <c:axId val="117767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8154368"/>
        <c:crosses val="autoZero"/>
        <c:auto val="1"/>
        <c:lblAlgn val="ctr"/>
        <c:lblOffset val="100"/>
        <c:noMultiLvlLbl val="0"/>
      </c:catAx>
      <c:valAx>
        <c:axId val="118154368"/>
        <c:scaling>
          <c:orientation val="minMax"/>
          <c:max val="100"/>
          <c:min val="0"/>
        </c:scaling>
        <c:delete val="0"/>
        <c:axPos val="b"/>
        <c:numFmt formatCode="0" sourceLinked="1"/>
        <c:majorTickMark val="out"/>
        <c:minorTickMark val="none"/>
        <c:tickLblPos val="nextTo"/>
        <c:crossAx val="11776768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/>
            </a:pPr>
            <a:r>
              <a:rPr lang="cs-CZ" sz="1400"/>
              <a:t>HLAVNÍ POSKYTOVATEL MOBILNÍCH SLUŽEB</a:t>
            </a:r>
          </a:p>
        </c:rich>
      </c:tx>
      <c:layout>
        <c:manualLayout>
          <c:xMode val="edge"/>
          <c:yMode val="edge"/>
          <c:x val="0.10008828617216381"/>
          <c:y val="5.42740841248304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1424901791774"/>
          <c:y val="0.18805970149253762"/>
          <c:w val="0.31680619276007127"/>
          <c:h val="0.67597474331990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O2 - Telefónica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34.110592938041322</c:v>
                </c:pt>
                <c:pt idx="1">
                  <c:v>37.055837563451774</c:v>
                </c:pt>
                <c:pt idx="2">
                  <c:v>37.246963562753024</c:v>
                </c:pt>
                <c:pt idx="3">
                  <c:v>38.888888888888886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T-Mobile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35.376415722851448</c:v>
                </c:pt>
                <c:pt idx="1">
                  <c:v>30.45685279187818</c:v>
                </c:pt>
                <c:pt idx="2">
                  <c:v>30.76923076923077</c:v>
                </c:pt>
                <c:pt idx="3">
                  <c:v>31.481481481481481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Vodafone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###0</c:formatCode>
                <c:ptCount val="4"/>
                <c:pt idx="0">
                  <c:v>24.916722185209853</c:v>
                </c:pt>
                <c:pt idx="1">
                  <c:v>24.365482233502526</c:v>
                </c:pt>
                <c:pt idx="2">
                  <c:v>27.530364372469627</c:v>
                </c:pt>
                <c:pt idx="3">
                  <c:v>22.222222222222207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Vitruální operátor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###0</c:formatCode>
                <c:ptCount val="4"/>
                <c:pt idx="0">
                  <c:v>5.5962691538974036</c:v>
                </c:pt>
                <c:pt idx="1">
                  <c:v>8.1218274111675086</c:v>
                </c:pt>
                <c:pt idx="2">
                  <c:v>4.4534412955465594</c:v>
                </c:pt>
                <c:pt idx="3">
                  <c:v>7.4074074074074066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663232"/>
        <c:axId val="118156672"/>
      </c:barChart>
      <c:catAx>
        <c:axId val="117663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18156672"/>
        <c:crosses val="autoZero"/>
        <c:auto val="1"/>
        <c:lblAlgn val="ctr"/>
        <c:lblOffset val="100"/>
        <c:noMultiLvlLbl val="0"/>
      </c:catAx>
      <c:valAx>
        <c:axId val="118156672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7663232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493170260403738"/>
          <c:y val="0.34685755189692202"/>
          <c:w val="0.26694938298032361"/>
          <c:h val="0.490716781162192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/>
            </a:pPr>
            <a:r>
              <a:rPr lang="cs-CZ" sz="1400" dirty="0" smtClean="0"/>
              <a:t>SPOKOJENOST S HLAVNÍM OPERÁTOREM</a:t>
            </a:r>
            <a:endParaRPr lang="cs-CZ" sz="1400" dirty="0"/>
          </a:p>
        </c:rich>
      </c:tx>
      <c:layout>
        <c:manualLayout>
          <c:xMode val="edge"/>
          <c:yMode val="edge"/>
          <c:x val="0.16739173951529396"/>
          <c:y val="5.42740841248304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61917186876278"/>
          <c:y val="0.18805970149253762"/>
          <c:w val="0.31680619276007127"/>
          <c:h val="0.67597474331990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Extrémně spokojen/a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8170462894930236E-3"/>
                  <c:y val="5.970149253731350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80308596620128E-3"/>
                  <c:y val="7.598371777476255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####</c:formatCode>
                <c:ptCount val="4"/>
                <c:pt idx="0">
                  <c:v>6.2624916722185207</c:v>
                </c:pt>
                <c:pt idx="1">
                  <c:v>2.5380710659898478</c:v>
                </c:pt>
                <c:pt idx="2">
                  <c:v>2.42914979757085</c:v>
                </c:pt>
                <c:pt idx="3">
                  <c:v>10.185185185185185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####</c:formatCode>
                <c:ptCount val="4"/>
                <c:pt idx="0">
                  <c:v>25.849433710859433</c:v>
                </c:pt>
                <c:pt idx="1">
                  <c:v>7.1065989847715763</c:v>
                </c:pt>
                <c:pt idx="2">
                  <c:v>15.384615384615385</c:v>
                </c:pt>
                <c:pt idx="3">
                  <c:v>23.148148148148149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spokojen/a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####</c:formatCode>
                <c:ptCount val="4"/>
                <c:pt idx="0">
                  <c:v>46.035976015989355</c:v>
                </c:pt>
                <c:pt idx="1">
                  <c:v>37.56345177664975</c:v>
                </c:pt>
                <c:pt idx="2">
                  <c:v>45.344129554655858</c:v>
                </c:pt>
                <c:pt idx="3">
                  <c:v>43.518518518518519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####</c:formatCode>
                <c:ptCount val="4"/>
                <c:pt idx="0">
                  <c:v>12.591605596269154</c:v>
                </c:pt>
                <c:pt idx="1">
                  <c:v>21.827411167512697</c:v>
                </c:pt>
                <c:pt idx="2">
                  <c:v>18.218623481781361</c:v>
                </c:pt>
                <c:pt idx="3">
                  <c:v>11.111111111111105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70462894930236E-3"/>
                  <c:y val="-1.08539621149798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List1!$F$2:$F$5</c:f>
              <c:numCache>
                <c:formatCode>####</c:formatCode>
                <c:ptCount val="4"/>
                <c:pt idx="0">
                  <c:v>7.7281812125249818</c:v>
                </c:pt>
                <c:pt idx="1">
                  <c:v>23.85786802030459</c:v>
                </c:pt>
                <c:pt idx="2">
                  <c:v>14.979757085020248</c:v>
                </c:pt>
                <c:pt idx="3">
                  <c:v>7.4074074074074066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List1!$G$2:$G$5</c:f>
              <c:numCache>
                <c:formatCode>####</c:formatCode>
                <c:ptCount val="4"/>
                <c:pt idx="0">
                  <c:v>1.2658227848101262</c:v>
                </c:pt>
                <c:pt idx="1">
                  <c:v>6.5989847715736021</c:v>
                </c:pt>
                <c:pt idx="2">
                  <c:v>3.6437246963562764</c:v>
                </c:pt>
                <c:pt idx="3">
                  <c:v>3.7037037037037042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List1!$H$2:$H$5</c:f>
              <c:numCache>
                <c:formatCode>####</c:formatCode>
                <c:ptCount val="4"/>
                <c:pt idx="0">
                  <c:v>0.26648900732844788</c:v>
                </c:pt>
                <c:pt idx="1">
                  <c:v>0.50761421319796951</c:v>
                </c:pt>
                <c:pt idx="2">
                  <c:v>0</c:v>
                </c:pt>
                <c:pt idx="3">
                  <c:v>0.92592592592592571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664768"/>
        <c:axId val="118158400"/>
      </c:barChart>
      <c:catAx>
        <c:axId val="117664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18158400"/>
        <c:crosses val="autoZero"/>
        <c:auto val="1"/>
        <c:lblAlgn val="ctr"/>
        <c:lblOffset val="100"/>
        <c:noMultiLvlLbl val="0"/>
      </c:catAx>
      <c:valAx>
        <c:axId val="118158400"/>
        <c:scaling>
          <c:orientation val="minMax"/>
          <c:max val="100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117664768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541548305727"/>
          <c:y val="0.20574493317236353"/>
          <c:w val="0.31445845169427372"/>
          <c:h val="0.79425506682763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cs-CZ"/>
              <a:t>DÉLKA VYUŽÍVÁNÍ HLAVNÍHO OPERÁTORA</a:t>
            </a:r>
          </a:p>
        </c:rich>
      </c:tx>
      <c:layout>
        <c:manualLayout>
          <c:xMode val="edge"/>
          <c:yMode val="edge"/>
          <c:x val="0.1337252020573108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931424901791774"/>
          <c:y val="0.18805970149253762"/>
          <c:w val="0.28447702303192995"/>
          <c:h val="0.67597474331990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 posledních 3 měsících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3.9973351099267154</c:v>
                </c:pt>
                <c:pt idx="1">
                  <c:v>5.5837563451776671</c:v>
                </c:pt>
                <c:pt idx="2">
                  <c:v>3.6437246963562764</c:v>
                </c:pt>
                <c:pt idx="3">
                  <c:v>8.3333333333333357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Před 3 – 6 měsíci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3.9307128580946036</c:v>
                </c:pt>
                <c:pt idx="1">
                  <c:v>4.5685279187817258</c:v>
                </c:pt>
                <c:pt idx="2">
                  <c:v>2.42914979757085</c:v>
                </c:pt>
                <c:pt idx="3">
                  <c:v>1.8518518518518521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Před 6 – 13 měsíci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###0</c:formatCode>
                <c:ptCount val="4"/>
                <c:pt idx="0">
                  <c:v>7.328447701532312</c:v>
                </c:pt>
                <c:pt idx="1">
                  <c:v>6.5989847715736021</c:v>
                </c:pt>
                <c:pt idx="2">
                  <c:v>4.8582995951417018</c:v>
                </c:pt>
                <c:pt idx="3">
                  <c:v>9.2592592592592649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Před více než 13 měsíci a méně než 5 lety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390154298309526E-3"/>
                  <c:y val="5.970149253731346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###0</c:formatCode>
                <c:ptCount val="4"/>
                <c:pt idx="0">
                  <c:v>20.253164556962027</c:v>
                </c:pt>
                <c:pt idx="1">
                  <c:v>23.85786802030459</c:v>
                </c:pt>
                <c:pt idx="2">
                  <c:v>25.50607287449392</c:v>
                </c:pt>
                <c:pt idx="3">
                  <c:v>25.92592592592592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Hlavního operátora využívám &gt; 5 let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List1!$F$2:$F$5</c:f>
              <c:numCache>
                <c:formatCode>###0</c:formatCode>
                <c:ptCount val="4"/>
                <c:pt idx="0">
                  <c:v>64.357095269820121</c:v>
                </c:pt>
                <c:pt idx="1">
                  <c:v>58.883248730964453</c:v>
                </c:pt>
                <c:pt idx="2">
                  <c:v>62.753036437246941</c:v>
                </c:pt>
                <c:pt idx="3">
                  <c:v>54.629629629629626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List1!$G$2:$G$5</c:f>
              <c:numCache>
                <c:formatCode>###0</c:formatCode>
                <c:ptCount val="4"/>
                <c:pt idx="0">
                  <c:v>0.13324450366422391</c:v>
                </c:pt>
                <c:pt idx="1">
                  <c:v>0.50761421319796951</c:v>
                </c:pt>
                <c:pt idx="2">
                  <c:v>0.80971659919028338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251520"/>
        <c:axId val="118160128"/>
      </c:barChart>
      <c:catAx>
        <c:axId val="118251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18160128"/>
        <c:crosses val="autoZero"/>
        <c:auto val="1"/>
        <c:lblAlgn val="ctr"/>
        <c:lblOffset val="100"/>
        <c:noMultiLvlLbl val="0"/>
      </c:catAx>
      <c:valAx>
        <c:axId val="118160128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8251520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37854865864048"/>
          <c:y val="0.20574493317236353"/>
          <c:w val="0.32621451341359697"/>
          <c:h val="0.74634130706524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VNÍMÁNÍ ZMĚN NA TRHU MOBILNÍCH SLUŽEB</a:t>
            </a:r>
          </a:p>
        </c:rich>
      </c:tx>
      <c:layout>
        <c:manualLayout>
          <c:xMode val="edge"/>
          <c:yMode val="edge"/>
          <c:x val="0.28201334127870331"/>
          <c:y val="7.0556309362279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935098671079113"/>
          <c:y val="0.18805970149253762"/>
          <c:w val="0.39909862479533931"/>
          <c:h val="0.67597474331990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významné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8780308596620128E-3"/>
                  <c:y val="5.0806065462584447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22.118587608261159</c:v>
                </c:pt>
                <c:pt idx="1">
                  <c:v>31.979695431472081</c:v>
                </c:pt>
                <c:pt idx="2">
                  <c:v>24.291497975708502</c:v>
                </c:pt>
                <c:pt idx="3">
                  <c:v>28.703703703703695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dostatečné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B0F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29.313790806129234</c:v>
                </c:pt>
                <c:pt idx="1">
                  <c:v>19.289340101522829</c:v>
                </c:pt>
                <c:pt idx="2">
                  <c:v>23.07692307692307</c:v>
                </c:pt>
                <c:pt idx="3">
                  <c:v>21.296296296296291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nedostatečné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List1!$D$2:$D$5</c:f>
              <c:numCache>
                <c:formatCode>###0</c:formatCode>
                <c:ptCount val="4"/>
                <c:pt idx="0">
                  <c:v>31.112591605596268</c:v>
                </c:pt>
                <c:pt idx="1">
                  <c:v>38.578680203045671</c:v>
                </c:pt>
                <c:pt idx="2">
                  <c:v>42.10526315789474</c:v>
                </c:pt>
                <c:pt idx="3">
                  <c:v>35.185185185185183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nedostatečné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List1!$E$2:$E$5</c:f>
              <c:numCache>
                <c:formatCode>###0</c:formatCode>
                <c:ptCount val="4"/>
                <c:pt idx="0">
                  <c:v>4.4636908727514975</c:v>
                </c:pt>
                <c:pt idx="1">
                  <c:v>6.5989847715736021</c:v>
                </c:pt>
                <c:pt idx="2">
                  <c:v>5.668016194331984</c:v>
                </c:pt>
                <c:pt idx="3">
                  <c:v>8.3333333333333357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nevím/nemám názor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900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List1!$F$2:$F$5</c:f>
              <c:numCache>
                <c:formatCode>###0</c:formatCode>
                <c:ptCount val="4"/>
                <c:pt idx="0">
                  <c:v>12.991339107261823</c:v>
                </c:pt>
                <c:pt idx="1">
                  <c:v>3.5532994923857868</c:v>
                </c:pt>
                <c:pt idx="2">
                  <c:v>4.8582995951417018</c:v>
                </c:pt>
                <c:pt idx="3">
                  <c:v>6.4814814814814836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50272"/>
        <c:axId val="117998720"/>
      </c:barChart>
      <c:catAx>
        <c:axId val="117750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7998720"/>
        <c:crosses val="autoZero"/>
        <c:auto val="1"/>
        <c:lblAlgn val="ctr"/>
        <c:lblOffset val="100"/>
        <c:noMultiLvlLbl val="0"/>
      </c:catAx>
      <c:valAx>
        <c:axId val="117998720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7750272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260253287589623"/>
          <c:y val="0.6669076185095334"/>
          <c:w val="0.31445845169427372"/>
          <c:h val="0.27056183938267103"/>
        </c:manualLayout>
      </c:layout>
      <c:overlay val="0"/>
      <c:txPr>
        <a:bodyPr/>
        <a:lstStyle/>
        <a:p>
          <a:pPr>
            <a:defRPr sz="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cs-CZ" sz="1400" b="1" dirty="0" smtClean="0"/>
              <a:t>VYUŽÍVÁNÍ SLUŽBY INTERNET V MOBILU</a:t>
            </a:r>
          </a:p>
        </c:rich>
      </c:tx>
      <c:layout>
        <c:manualLayout>
          <c:xMode val="edge"/>
          <c:yMode val="edge"/>
          <c:x val="0.28201334127870331"/>
          <c:y val="7.0556309362279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935098671079113"/>
          <c:y val="0.18805970149253762"/>
          <c:w val="0.4843300722604385"/>
          <c:h val="0.675974743319908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využívá a zná datový limit</c:v>
                </c:pt>
              </c:strCache>
            </c:strRef>
          </c:tx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48.434377081945357</c:v>
                </c:pt>
                <c:pt idx="1">
                  <c:v>53.807106598984781</c:v>
                </c:pt>
                <c:pt idx="2">
                  <c:v>58.299595141700429</c:v>
                </c:pt>
                <c:pt idx="3">
                  <c:v>58.333333333333329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využívá, ale datový limit nezná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celkem, n=1501</c:v>
                </c:pt>
                <c:pt idx="1">
                  <c:v>zájemci o změnu operátora, n=197</c:v>
                </c:pt>
                <c:pt idx="2">
                  <c:v>zájemci o změnu služby, n=247</c:v>
                </c:pt>
                <c:pt idx="3">
                  <c:v>zájemci o přechod na zaměstnanecký tarif, n=108</c:v>
                </c:pt>
              </c:strCache>
            </c:strRef>
          </c:cat>
          <c:val>
            <c:numRef>
              <c:f>List1!$C$2:$C$5</c:f>
              <c:numCache>
                <c:formatCode>###0</c:formatCode>
                <c:ptCount val="4"/>
                <c:pt idx="0">
                  <c:v>4.5303131245836132</c:v>
                </c:pt>
                <c:pt idx="1">
                  <c:v>6.5989847715736021</c:v>
                </c:pt>
                <c:pt idx="2">
                  <c:v>4.048582995951417</c:v>
                </c:pt>
                <c:pt idx="3">
                  <c:v>3.7037037037037042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747712"/>
        <c:axId val="118000448"/>
      </c:barChart>
      <c:catAx>
        <c:axId val="117747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8000448"/>
        <c:crosses val="autoZero"/>
        <c:auto val="1"/>
        <c:lblAlgn val="ctr"/>
        <c:lblOffset val="100"/>
        <c:noMultiLvlLbl val="0"/>
      </c:catAx>
      <c:valAx>
        <c:axId val="118000448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17747712"/>
        <c:crosses val="max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517798978305"/>
          <c:y val="0.16100537541097218"/>
          <c:w val="0.3702997448610621"/>
          <c:h val="0.12824515665254813"/>
        </c:manualLayout>
      </c:layout>
      <c:overlay val="0"/>
      <c:txPr>
        <a:bodyPr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754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O2 - Telefónica</c:v>
                </c:pt>
              </c:strCache>
            </c:strRef>
          </c:tx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List1!$B$2:$B$22</c:f>
              <c:numCache>
                <c:formatCode>###0</c:formatCode>
                <c:ptCount val="21"/>
                <c:pt idx="1">
                  <c:v>35</c:v>
                </c:pt>
                <c:pt idx="2">
                  <c:v>30.182926829268286</c:v>
                </c:pt>
                <c:pt idx="3">
                  <c:v>35.692307692307693</c:v>
                </c:pt>
                <c:pt idx="4">
                  <c:v>36.462093862815898</c:v>
                </c:pt>
                <c:pt idx="5">
                  <c:v>33.762057877813504</c:v>
                </c:pt>
                <c:pt idx="7">
                  <c:v>40.760869565217362</c:v>
                </c:pt>
                <c:pt idx="8">
                  <c:v>39.560439560439555</c:v>
                </c:pt>
                <c:pt idx="9">
                  <c:v>51.648351648351664</c:v>
                </c:pt>
                <c:pt idx="10">
                  <c:v>44.444444444444414</c:v>
                </c:pt>
                <c:pt idx="11">
                  <c:v>34.883720930232542</c:v>
                </c:pt>
                <c:pt idx="12">
                  <c:v>41.880341880341874</c:v>
                </c:pt>
                <c:pt idx="13">
                  <c:v>41.269841269841258</c:v>
                </c:pt>
                <c:pt idx="14">
                  <c:v>20.779220779220779</c:v>
                </c:pt>
                <c:pt idx="15">
                  <c:v>33.333333333333336</c:v>
                </c:pt>
                <c:pt idx="16">
                  <c:v>31.506849315068493</c:v>
                </c:pt>
                <c:pt idx="17">
                  <c:v>33.532934131736525</c:v>
                </c:pt>
                <c:pt idx="18">
                  <c:v>18.478260869565208</c:v>
                </c:pt>
                <c:pt idx="19">
                  <c:v>15.853658536585373</c:v>
                </c:pt>
                <c:pt idx="20">
                  <c:v>24.293785310734464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T-Mobile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List1!$C$2:$C$22</c:f>
              <c:numCache>
                <c:formatCode>###0</c:formatCode>
                <c:ptCount val="21"/>
                <c:pt idx="1">
                  <c:v>31.923076923076923</c:v>
                </c:pt>
                <c:pt idx="2">
                  <c:v>35.670731707317074</c:v>
                </c:pt>
                <c:pt idx="3">
                  <c:v>34.769230769230766</c:v>
                </c:pt>
                <c:pt idx="4">
                  <c:v>37.5451263537906</c:v>
                </c:pt>
                <c:pt idx="5">
                  <c:v>36.65594855305465</c:v>
                </c:pt>
                <c:pt idx="7">
                  <c:v>32.608695652173928</c:v>
                </c:pt>
                <c:pt idx="8">
                  <c:v>35.164835164835168</c:v>
                </c:pt>
                <c:pt idx="9">
                  <c:v>18.68131868131869</c:v>
                </c:pt>
                <c:pt idx="10">
                  <c:v>29.629629629629626</c:v>
                </c:pt>
                <c:pt idx="11">
                  <c:v>20.930232558139526</c:v>
                </c:pt>
                <c:pt idx="12">
                  <c:v>32.478632478632463</c:v>
                </c:pt>
                <c:pt idx="13">
                  <c:v>33.333333333333336</c:v>
                </c:pt>
                <c:pt idx="14">
                  <c:v>42.85714285714284</c:v>
                </c:pt>
                <c:pt idx="15">
                  <c:v>37.5</c:v>
                </c:pt>
                <c:pt idx="16">
                  <c:v>30.136986301369863</c:v>
                </c:pt>
                <c:pt idx="17">
                  <c:v>38.922155688622766</c:v>
                </c:pt>
                <c:pt idx="18">
                  <c:v>38.043478260869556</c:v>
                </c:pt>
                <c:pt idx="19">
                  <c:v>48.780487804878049</c:v>
                </c:pt>
                <c:pt idx="20">
                  <c:v>42.937853107344601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List1!$D$2:$D$22</c:f>
              <c:numCache>
                <c:formatCode>###0</c:formatCode>
                <c:ptCount val="21"/>
                <c:pt idx="1">
                  <c:v>26.538461538461533</c:v>
                </c:pt>
                <c:pt idx="2">
                  <c:v>29.878048780487806</c:v>
                </c:pt>
                <c:pt idx="3">
                  <c:v>23.692307692307686</c:v>
                </c:pt>
                <c:pt idx="4">
                  <c:v>22.021660649819495</c:v>
                </c:pt>
                <c:pt idx="5">
                  <c:v>22.186495176848883</c:v>
                </c:pt>
                <c:pt idx="7">
                  <c:v>20.652173913043484</c:v>
                </c:pt>
                <c:pt idx="8">
                  <c:v>21.428571428571427</c:v>
                </c:pt>
                <c:pt idx="9">
                  <c:v>25.27472527472526</c:v>
                </c:pt>
                <c:pt idx="10">
                  <c:v>16.049382716049383</c:v>
                </c:pt>
                <c:pt idx="11">
                  <c:v>44.186046511627893</c:v>
                </c:pt>
                <c:pt idx="12">
                  <c:v>18.803418803418804</c:v>
                </c:pt>
                <c:pt idx="13">
                  <c:v>15.873015873015873</c:v>
                </c:pt>
                <c:pt idx="14">
                  <c:v>28.571428571428573</c:v>
                </c:pt>
                <c:pt idx="15">
                  <c:v>23.611111111111118</c:v>
                </c:pt>
                <c:pt idx="16">
                  <c:v>35.61643835616438</c:v>
                </c:pt>
                <c:pt idx="17">
                  <c:v>22.1556886227545</c:v>
                </c:pt>
                <c:pt idx="18">
                  <c:v>32.608695652173928</c:v>
                </c:pt>
                <c:pt idx="19">
                  <c:v>30.487804878048781</c:v>
                </c:pt>
                <c:pt idx="20">
                  <c:v>29.943502824858751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Vitruální operátor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8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List1!$A$2:$A$22</c:f>
              <c:strCache>
                <c:ptCount val="21"/>
                <c:pt idx="0">
                  <c:v>VĚK</c:v>
                </c:pt>
                <c:pt idx="1">
                  <c:v>15-24 let, n=260</c:v>
                </c:pt>
                <c:pt idx="2">
                  <c:v>25-34 let, n=328</c:v>
                </c:pt>
                <c:pt idx="3">
                  <c:v>35-44 let, n=325</c:v>
                </c:pt>
                <c:pt idx="4">
                  <c:v>45-54 let, n=277</c:v>
                </c:pt>
                <c:pt idx="5">
                  <c:v>55-70 let, n=311</c:v>
                </c:pt>
                <c:pt idx="6">
                  <c:v>REGION</c:v>
                </c:pt>
                <c:pt idx="7">
                  <c:v>Praha, n=184</c:v>
                </c:pt>
                <c:pt idx="8">
                  <c:v>Středočeský kraj, n=182</c:v>
                </c:pt>
                <c:pt idx="9">
                  <c:v>Jihočeský kraj, n=91</c:v>
                </c:pt>
                <c:pt idx="10">
                  <c:v>Plzeňský kraj, n=81</c:v>
                </c:pt>
                <c:pt idx="11">
                  <c:v>*Karlovarský kraj, n=43</c:v>
                </c:pt>
                <c:pt idx="12">
                  <c:v>Ústecký kraj, n=117</c:v>
                </c:pt>
                <c:pt idx="13">
                  <c:v>Liberecký kraj, n=63</c:v>
                </c:pt>
                <c:pt idx="14">
                  <c:v>Královehradecký kraj, n=77</c:v>
                </c:pt>
                <c:pt idx="15">
                  <c:v>Pardubický kraj, n=72</c:v>
                </c:pt>
                <c:pt idx="16">
                  <c:v>Vysočina kraj, n=73</c:v>
                </c:pt>
                <c:pt idx="17">
                  <c:v>Jihomoravký kraj, n=167</c:v>
                </c:pt>
                <c:pt idx="18">
                  <c:v>Olomoucký kraj, n=92</c:v>
                </c:pt>
                <c:pt idx="19">
                  <c:v>Zlínský kraj, n=82</c:v>
                </c:pt>
                <c:pt idx="20">
                  <c:v>Moravskoslezský kraj, n=177</c:v>
                </c:pt>
              </c:strCache>
            </c:strRef>
          </c:cat>
          <c:val>
            <c:numRef>
              <c:f>List1!$E$2:$E$22</c:f>
              <c:numCache>
                <c:formatCode>###0</c:formatCode>
                <c:ptCount val="21"/>
                <c:pt idx="1">
                  <c:v>6.5384615384615383</c:v>
                </c:pt>
                <c:pt idx="2">
                  <c:v>4.2682926829268322</c:v>
                </c:pt>
                <c:pt idx="3">
                  <c:v>5.8461538461538458</c:v>
                </c:pt>
                <c:pt idx="4">
                  <c:v>3.9711191335740064</c:v>
                </c:pt>
                <c:pt idx="5">
                  <c:v>7.395498392282958</c:v>
                </c:pt>
                <c:pt idx="7">
                  <c:v>5.9782608695652177</c:v>
                </c:pt>
                <c:pt idx="8">
                  <c:v>3.8461538461538463</c:v>
                </c:pt>
                <c:pt idx="9">
                  <c:v>4.3956043956043978</c:v>
                </c:pt>
                <c:pt idx="10">
                  <c:v>9.8765432098765462</c:v>
                </c:pt>
                <c:pt idx="11">
                  <c:v>0</c:v>
                </c:pt>
                <c:pt idx="12">
                  <c:v>6.8376068376068355</c:v>
                </c:pt>
                <c:pt idx="13">
                  <c:v>9.5238095238095237</c:v>
                </c:pt>
                <c:pt idx="14">
                  <c:v>7.7922077922077921</c:v>
                </c:pt>
                <c:pt idx="15">
                  <c:v>5.5555555555555518</c:v>
                </c:pt>
                <c:pt idx="16">
                  <c:v>2.7397260273972601</c:v>
                </c:pt>
                <c:pt idx="17">
                  <c:v>5.3892215568862278</c:v>
                </c:pt>
                <c:pt idx="18">
                  <c:v>10.869565217391312</c:v>
                </c:pt>
                <c:pt idx="19">
                  <c:v>4.8780487804878083</c:v>
                </c:pt>
                <c:pt idx="20">
                  <c:v>2.8248587570621471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468416"/>
        <c:axId val="55758784"/>
      </c:barChart>
      <c:catAx>
        <c:axId val="113468416"/>
        <c:scaling>
          <c:orientation val="maxMin"/>
        </c:scaling>
        <c:delete val="0"/>
        <c:axPos val="l"/>
        <c:majorTickMark val="out"/>
        <c:minorTickMark val="none"/>
        <c:tickLblPos val="nextTo"/>
        <c:crossAx val="55758784"/>
        <c:crosses val="autoZero"/>
        <c:auto val="1"/>
        <c:lblAlgn val="ctr"/>
        <c:lblOffset val="100"/>
        <c:noMultiLvlLbl val="0"/>
      </c:catAx>
      <c:valAx>
        <c:axId val="55758784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3468416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9962811040978491"/>
          <c:y val="0.87541924142914163"/>
          <c:w val="0.24769003801049527"/>
          <c:h val="0.102723201286726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List1!$A$2:$A$4</c:f>
              <c:strCache>
                <c:ptCount val="3"/>
                <c:pt idx="0">
                  <c:v>Tarif, tj. měsíční vyúčtování fakturou</c:v>
                </c:pt>
                <c:pt idx="1">
                  <c:v>Předplacenou kartu, tj. kredit</c:v>
                </c:pt>
                <c:pt idx="2">
                  <c:v>Nevím, nechci odpovědět</c:v>
                </c:pt>
              </c:strCache>
            </c:strRef>
          </c:cat>
          <c:val>
            <c:numRef>
              <c:f>List1!$B$2:$B$4</c:f>
              <c:numCache>
                <c:formatCode>###0</c:formatCode>
                <c:ptCount val="3"/>
                <c:pt idx="0">
                  <c:v>73.351099267155234</c:v>
                </c:pt>
                <c:pt idx="1">
                  <c:v>28.647568287808131</c:v>
                </c:pt>
                <c:pt idx="2">
                  <c:v>0.13324450366422391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78496"/>
        <c:axId val="55761088"/>
      </c:barChart>
      <c:catAx>
        <c:axId val="113578496"/>
        <c:scaling>
          <c:orientation val="maxMin"/>
        </c:scaling>
        <c:delete val="0"/>
        <c:axPos val="l"/>
        <c:majorTickMark val="out"/>
        <c:minorTickMark val="none"/>
        <c:tickLblPos val="nextTo"/>
        <c:crossAx val="55761088"/>
        <c:crosses val="autoZero"/>
        <c:auto val="1"/>
        <c:lblAlgn val="ctr"/>
        <c:lblOffset val="100"/>
        <c:noMultiLvlLbl val="0"/>
      </c:catAx>
      <c:valAx>
        <c:axId val="55761088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357849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776"/>
          <c:y val="2.6903090331218061E-2"/>
          <c:w val="0.51747036396350532"/>
          <c:h val="0.80630198632236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Tarif, tj. měsíční vyúčtování fakturou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5077149155035E-2"/>
                  <c:y val="1.712130385817661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956646161004115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1.95658838772495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8170462894930218E-3"/>
                  <c:y val="2.690309033121806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List1!$B$2:$B$19</c:f>
              <c:numCache>
                <c:formatCode>###0</c:formatCode>
                <c:ptCount val="18"/>
                <c:pt idx="1">
                  <c:v>74.8046875</c:v>
                </c:pt>
                <c:pt idx="2">
                  <c:v>72.693032015065867</c:v>
                </c:pt>
                <c:pt idx="3">
                  <c:v>79.411764705882391</c:v>
                </c:pt>
                <c:pt idx="4">
                  <c:v>41.666666666666636</c:v>
                </c:pt>
                <c:pt idx="6">
                  <c:v>72.307692307692278</c:v>
                </c:pt>
                <c:pt idx="7">
                  <c:v>81.097560975609767</c:v>
                </c:pt>
                <c:pt idx="8">
                  <c:v>75.07692307692308</c:v>
                </c:pt>
                <c:pt idx="9">
                  <c:v>68.231046931407946</c:v>
                </c:pt>
                <c:pt idx="10">
                  <c:v>68.810289389067549</c:v>
                </c:pt>
                <c:pt idx="12">
                  <c:v>65.929203539823007</c:v>
                </c:pt>
                <c:pt idx="13">
                  <c:v>72.105263157894697</c:v>
                </c:pt>
                <c:pt idx="14">
                  <c:v>71.794871794871781</c:v>
                </c:pt>
                <c:pt idx="15">
                  <c:v>73.9583333333333</c:v>
                </c:pt>
                <c:pt idx="16">
                  <c:v>82.456140350877192</c:v>
                </c:pt>
                <c:pt idx="17">
                  <c:v>80.981595092024506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Předplacenou kartu, tj. kredit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List1!$C$2:$C$19</c:f>
              <c:numCache>
                <c:formatCode>###0</c:formatCode>
                <c:ptCount val="18"/>
                <c:pt idx="1">
                  <c:v>26.953125</c:v>
                </c:pt>
                <c:pt idx="2">
                  <c:v>29.001883239171367</c:v>
                </c:pt>
                <c:pt idx="3">
                  <c:v>23.796791443850267</c:v>
                </c:pt>
                <c:pt idx="4">
                  <c:v>58.333333333333336</c:v>
                </c:pt>
                <c:pt idx="6">
                  <c:v>29.615384615384624</c:v>
                </c:pt>
                <c:pt idx="7">
                  <c:v>21.036585365853664</c:v>
                </c:pt>
                <c:pt idx="8">
                  <c:v>26.46153846153846</c:v>
                </c:pt>
                <c:pt idx="9">
                  <c:v>32.851985559566756</c:v>
                </c:pt>
                <c:pt idx="10">
                  <c:v>34.40514469453376</c:v>
                </c:pt>
                <c:pt idx="12">
                  <c:v>37.168141592920371</c:v>
                </c:pt>
                <c:pt idx="13">
                  <c:v>28.947368421052637</c:v>
                </c:pt>
                <c:pt idx="14">
                  <c:v>29.166666666666668</c:v>
                </c:pt>
                <c:pt idx="15">
                  <c:v>28.472222222222207</c:v>
                </c:pt>
                <c:pt idx="16">
                  <c:v>19.883040935672508</c:v>
                </c:pt>
                <c:pt idx="17">
                  <c:v>21.472392638036794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Nevím, nechci odpovědět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strRef>
              <c:f>List1!$A$2:$A$19</c:f>
              <c:strCache>
                <c:ptCount val="18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  <c:pt idx="5">
                  <c:v>VĚK</c:v>
                </c:pt>
                <c:pt idx="6">
                  <c:v>15-24 let, n=260</c:v>
                </c:pt>
                <c:pt idx="7">
                  <c:v>25-34 let, n=328</c:v>
                </c:pt>
                <c:pt idx="8">
                  <c:v>35-44 let, n=325</c:v>
                </c:pt>
                <c:pt idx="9">
                  <c:v>45-54 let, n=277</c:v>
                </c:pt>
                <c:pt idx="10">
                  <c:v>55-70 let, n=311</c:v>
                </c:pt>
                <c:pt idx="11">
                  <c:v>ČISTÝ OSOBNÍ PŘÍJEM</c:v>
                </c:pt>
                <c:pt idx="12">
                  <c:v>Do 6.000 Kč, n=226</c:v>
                </c:pt>
                <c:pt idx="13">
                  <c:v>6.001 - 10.000 Kč, n=190</c:v>
                </c:pt>
                <c:pt idx="14">
                  <c:v>10.001 - 15.000 Kč, n=312</c:v>
                </c:pt>
                <c:pt idx="15">
                  <c:v>15.001 - 20.000 Kč, n=288</c:v>
                </c:pt>
                <c:pt idx="16">
                  <c:v>20.001 - 25.000 Kč, n=171</c:v>
                </c:pt>
                <c:pt idx="17">
                  <c:v>25.001 Kč a více, n=163</c:v>
                </c:pt>
              </c:strCache>
            </c:strRef>
          </c:cat>
          <c:val>
            <c:numRef>
              <c:f>List1!$D$2:$D$19</c:f>
              <c:numCache>
                <c:formatCode>###0</c:formatCode>
                <c:ptCount val="18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0</c:v>
                </c:pt>
                <c:pt idx="13">
                  <c:v>0.52631578947368418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579008"/>
        <c:axId val="56328192"/>
      </c:barChart>
      <c:catAx>
        <c:axId val="113579008"/>
        <c:scaling>
          <c:orientation val="maxMin"/>
        </c:scaling>
        <c:delete val="0"/>
        <c:axPos val="l"/>
        <c:majorTickMark val="out"/>
        <c:minorTickMark val="none"/>
        <c:tickLblPos val="nextTo"/>
        <c:crossAx val="56328192"/>
        <c:crosses val="autoZero"/>
        <c:auto val="1"/>
        <c:lblAlgn val="ctr"/>
        <c:lblOffset val="100"/>
        <c:noMultiLvlLbl val="0"/>
      </c:catAx>
      <c:valAx>
        <c:axId val="56328192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3579008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8206749321654495"/>
          <c:y val="0.87541924142914163"/>
          <c:w val="0.68414864012681764"/>
          <c:h val="0.124580758570858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Extrémně spokojen/a</c:v>
                </c:pt>
                <c:pt idx="1">
                  <c:v>Velmi spokojen/a</c:v>
                </c:pt>
                <c:pt idx="2">
                  <c:v>Celkem spokojen/a</c:v>
                </c:pt>
                <c:pt idx="3">
                  <c:v>Ani spokojen/a, ani nespokojen/a</c:v>
                </c:pt>
                <c:pt idx="4">
                  <c:v>Nedokáži posoudit, nemám zkušenost</c:v>
                </c:pt>
                <c:pt idx="5">
                  <c:v>Spíše nespokojen/a</c:v>
                </c:pt>
                <c:pt idx="6">
                  <c:v>Velmi nespokojen/a</c:v>
                </c:pt>
              </c:strCache>
            </c:strRef>
          </c:cat>
          <c:val>
            <c:numRef>
              <c:f>List1!$B$2:$B$8</c:f>
              <c:numCache>
                <c:formatCode>###0</c:formatCode>
                <c:ptCount val="7"/>
                <c:pt idx="0">
                  <c:v>6.2624916722185207</c:v>
                </c:pt>
                <c:pt idx="1">
                  <c:v>25.849433710859433</c:v>
                </c:pt>
                <c:pt idx="2">
                  <c:v>46.035976015989355</c:v>
                </c:pt>
                <c:pt idx="3">
                  <c:v>12.591605596269154</c:v>
                </c:pt>
                <c:pt idx="5">
                  <c:v>7.7281812125249818</c:v>
                </c:pt>
                <c:pt idx="6">
                  <c:v>1.2658227848101262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80544"/>
        <c:axId val="56330496"/>
      </c:barChart>
      <c:catAx>
        <c:axId val="113580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56330496"/>
        <c:crosses val="autoZero"/>
        <c:auto val="1"/>
        <c:lblAlgn val="ctr"/>
        <c:lblOffset val="100"/>
        <c:noMultiLvlLbl val="0"/>
      </c:catAx>
      <c:valAx>
        <c:axId val="56330496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358054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b="1" i="0" u="none" strike="noStrike" baseline="0" dirty="0" smtClean="0"/>
              <a:t>TŘÍDĚNÍ PODLE KLÍČOVÝCH UKAZATELŮ</a:t>
            </a:r>
            <a:endParaRPr lang="cs-CZ" sz="1000" dirty="0"/>
          </a:p>
        </c:rich>
      </c:tx>
      <c:layout>
        <c:manualLayout>
          <c:xMode val="edge"/>
          <c:yMode val="edge"/>
          <c:x val="0.43063912014671929"/>
          <c:y val="2.445735484656187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9924812117074793"/>
          <c:y val="2.6903090331218061E-2"/>
          <c:w val="0.51747036396350532"/>
          <c:h val="0.761666044769198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Extrémně spokojen/a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List1!$B$2:$B$6</c:f>
              <c:numCache>
                <c:formatCode>###0</c:formatCode>
                <c:ptCount val="5"/>
                <c:pt idx="1">
                  <c:v>3.5156249999999991</c:v>
                </c:pt>
                <c:pt idx="2">
                  <c:v>6.4030131826742034</c:v>
                </c:pt>
                <c:pt idx="3">
                  <c:v>9.0909090909090953</c:v>
                </c:pt>
                <c:pt idx="4">
                  <c:v>9.5238095238095237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List1!$C$2:$C$6</c:f>
              <c:numCache>
                <c:formatCode>###0</c:formatCode>
                <c:ptCount val="5"/>
                <c:pt idx="1">
                  <c:v>21.875</c:v>
                </c:pt>
                <c:pt idx="2">
                  <c:v>25.23540489642183</c:v>
                </c:pt>
                <c:pt idx="3">
                  <c:v>26.470588235294116</c:v>
                </c:pt>
                <c:pt idx="4">
                  <c:v>51.190476190476204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 spokojen/a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List1!$D$2:$D$6</c:f>
              <c:numCache>
                <c:formatCode>###0</c:formatCode>
                <c:ptCount val="5"/>
                <c:pt idx="1">
                  <c:v>48.4375</c:v>
                </c:pt>
                <c:pt idx="2">
                  <c:v>45.009416195856872</c:v>
                </c:pt>
                <c:pt idx="3">
                  <c:v>47.593582887700535</c:v>
                </c:pt>
                <c:pt idx="4">
                  <c:v>30.952380952380945</c:v>
                </c:pt>
              </c:numCache>
            </c:numRef>
          </c:val>
        </c:ser>
        <c:ser>
          <c:idx val="7"/>
          <c:order val="3"/>
          <c:tx>
            <c:strRef>
              <c:f>List1!$E$1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List1!$E$2:$E$6</c:f>
              <c:numCache>
                <c:formatCode>###0</c:formatCode>
                <c:ptCount val="5"/>
                <c:pt idx="1">
                  <c:v>15.0390625</c:v>
                </c:pt>
                <c:pt idx="2">
                  <c:v>13.935969868173261</c:v>
                </c:pt>
                <c:pt idx="3">
                  <c:v>9.3582887700534716</c:v>
                </c:pt>
                <c:pt idx="4">
                  <c:v>3.5714285714285707</c:v>
                </c:pt>
              </c:numCache>
            </c:numRef>
          </c:val>
        </c:ser>
        <c:ser>
          <c:idx val="6"/>
          <c:order val="4"/>
          <c:tx>
            <c:strRef>
              <c:f>List1!$H$1</c:f>
              <c:strCache>
                <c:ptCount val="1"/>
                <c:pt idx="0">
                  <c:v>Nedokáži posoudit, nemám zkušenost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List1!$H$1:$H$5</c:f>
              <c:numCache>
                <c:formatCode>General</c:formatCode>
                <c:ptCount val="5"/>
                <c:pt idx="0">
                  <c:v>0</c:v>
                </c:pt>
                <c:pt idx="2" formatCode="###0">
                  <c:v>0.56497175141242961</c:v>
                </c:pt>
              </c:numCache>
            </c:numRef>
          </c:val>
        </c:ser>
        <c:ser>
          <c:idx val="4"/>
          <c:order val="5"/>
          <c:tx>
            <c:strRef>
              <c:f>List1!$F$1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99FF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List1!$F$2:$F$6</c:f>
              <c:numCache>
                <c:formatCode>###0</c:formatCode>
                <c:ptCount val="5"/>
                <c:pt idx="1">
                  <c:v>9.1796875000000036</c:v>
                </c:pt>
                <c:pt idx="2">
                  <c:v>7.7212806026365364</c:v>
                </c:pt>
                <c:pt idx="3">
                  <c:v>6.6844919786096257</c:v>
                </c:pt>
                <c:pt idx="4">
                  <c:v>3.5714285714285707</c:v>
                </c:pt>
              </c:numCache>
            </c:numRef>
          </c:val>
        </c:ser>
        <c:ser>
          <c:idx val="5"/>
          <c:order val="6"/>
          <c:tx>
            <c:strRef>
              <c:f>List1!$G$1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List1!$A$2:$A$6</c:f>
              <c:strCache>
                <c:ptCount val="5"/>
                <c:pt idx="0">
                  <c:v>HLAVNÍ OPERÁTOR</c:v>
                </c:pt>
                <c:pt idx="1">
                  <c:v>O2 - Telefónica, n=512</c:v>
                </c:pt>
                <c:pt idx="2">
                  <c:v>T-Mobile, n=531</c:v>
                </c:pt>
                <c:pt idx="3">
                  <c:v>Vodafone, n=374</c:v>
                </c:pt>
                <c:pt idx="4">
                  <c:v>Vitruální operátor, n=84</c:v>
                </c:pt>
              </c:strCache>
            </c:strRef>
          </c:cat>
          <c:val>
            <c:numRef>
              <c:f>List1!$G$2:$G$6</c:f>
              <c:numCache>
                <c:formatCode>###0</c:formatCode>
                <c:ptCount val="5"/>
                <c:pt idx="1">
                  <c:v>1.7578125</c:v>
                </c:pt>
                <c:pt idx="2">
                  <c:v>1.1299435028248588</c:v>
                </c:pt>
                <c:pt idx="3">
                  <c:v>0.80213903743315551</c:v>
                </c:pt>
                <c:pt idx="4">
                  <c:v>1.1904761904761905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13937920"/>
        <c:axId val="56332224"/>
      </c:barChart>
      <c:catAx>
        <c:axId val="113937920"/>
        <c:scaling>
          <c:orientation val="maxMin"/>
        </c:scaling>
        <c:delete val="0"/>
        <c:axPos val="l"/>
        <c:majorTickMark val="out"/>
        <c:minorTickMark val="none"/>
        <c:tickLblPos val="nextTo"/>
        <c:crossAx val="56332224"/>
        <c:crosses val="autoZero"/>
        <c:auto val="1"/>
        <c:lblAlgn val="ctr"/>
        <c:lblOffset val="100"/>
        <c:noMultiLvlLbl val="0"/>
      </c:catAx>
      <c:valAx>
        <c:axId val="56332224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113937920"/>
        <c:crosses val="max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8.2214443988035707E-2"/>
          <c:y val="0.84566184046894843"/>
          <c:w val="0.88513309458654188"/>
          <c:h val="0.15433815953105243"/>
        </c:manualLayout>
      </c:layout>
      <c:overlay val="0"/>
      <c:txPr>
        <a:bodyPr/>
        <a:lstStyle/>
        <a:p>
          <a:pPr>
            <a:defRPr sz="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cs-CZ" b="1" dirty="0" smtClean="0"/>
              <a:t>celkem, n=1501</a:t>
            </a:r>
            <a:endParaRPr lang="en-US" b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méně než 200 Kč</c:v>
                </c:pt>
                <c:pt idx="1">
                  <c:v>201 – 400 Kč</c:v>
                </c:pt>
                <c:pt idx="2">
                  <c:v>401 – 600 Kč</c:v>
                </c:pt>
                <c:pt idx="3">
                  <c:v>601 – 800 Kč</c:v>
                </c:pt>
                <c:pt idx="4">
                  <c:v>více než 800 Kč</c:v>
                </c:pt>
                <c:pt idx="5">
                  <c:v>Nevím, nechci uvést</c:v>
                </c:pt>
              </c:strCache>
            </c:strRef>
          </c:cat>
          <c:val>
            <c:numRef>
              <c:f>List1!$B$2:$B$7</c:f>
              <c:numCache>
                <c:formatCode>###0</c:formatCode>
                <c:ptCount val="6"/>
                <c:pt idx="0">
                  <c:v>28.91405729513659</c:v>
                </c:pt>
                <c:pt idx="1">
                  <c:v>29.447035309793471</c:v>
                </c:pt>
                <c:pt idx="2">
                  <c:v>20.053297801465689</c:v>
                </c:pt>
                <c:pt idx="3">
                  <c:v>11.79213857428382</c:v>
                </c:pt>
                <c:pt idx="4">
                  <c:v>7.4616922051965409</c:v>
                </c:pt>
                <c:pt idx="5">
                  <c:v>2.3317788141239153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34336"/>
        <c:axId val="56335104"/>
      </c:barChart>
      <c:catAx>
        <c:axId val="113934336"/>
        <c:scaling>
          <c:orientation val="maxMin"/>
        </c:scaling>
        <c:delete val="0"/>
        <c:axPos val="l"/>
        <c:majorTickMark val="out"/>
        <c:minorTickMark val="none"/>
        <c:tickLblPos val="nextTo"/>
        <c:crossAx val="56335104"/>
        <c:crosses val="autoZero"/>
        <c:auto val="1"/>
        <c:lblAlgn val="ctr"/>
        <c:lblOffset val="100"/>
        <c:noMultiLvlLbl val="0"/>
      </c:catAx>
      <c:valAx>
        <c:axId val="56335104"/>
        <c:scaling>
          <c:orientation val="minMax"/>
          <c:max val="100"/>
        </c:scaling>
        <c:delete val="0"/>
        <c:axPos val="b"/>
        <c:numFmt formatCode="###0" sourceLinked="1"/>
        <c:majorTickMark val="out"/>
        <c:minorTickMark val="none"/>
        <c:tickLblPos val="nextTo"/>
        <c:crossAx val="113934336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0.3833</cdr:x>
      <cdr:y>0.88266</cdr:y>
    </cdr:from>
    <cdr:to>
      <cdr:x>0.48328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656308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900" i="0" dirty="0" smtClean="0">
              <a:solidFill>
                <a:schemeClr val="tx1"/>
              </a:solidFill>
            </a:rPr>
            <a:t>v %</a:t>
          </a:r>
          <a:endParaRPr lang="cs-CZ" sz="900" i="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0.41174</cdr:x>
      <cdr:y>0.04462</cdr:y>
    </cdr:from>
    <cdr:to>
      <cdr:x>0.78816</cdr:x>
      <cdr:y>0.08748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520404" y="224879"/>
          <a:ext cx="23042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000" b="1" kern="1200" dirty="0" smtClean="0">
              <a:solidFill>
                <a:srgbClr val="595959"/>
              </a:solidFill>
            </a:rPr>
            <a:t>třídění </a:t>
          </a:r>
          <a:r>
            <a:rPr lang="cs-CZ" sz="1000" b="1" kern="1200" dirty="0">
              <a:solidFill>
                <a:srgbClr val="595959"/>
              </a:solidFill>
            </a:rPr>
            <a:t>podle klíčových ukazatelů</a:t>
          </a:r>
        </a:p>
      </cdr:txBody>
    </cdr:sp>
  </cdr:relSizeAnchor>
  <cdr:relSizeAnchor xmlns:cdr="http://schemas.openxmlformats.org/drawingml/2006/chartDrawing">
    <cdr:from>
      <cdr:x>0.10589</cdr:x>
      <cdr:y>0.94466</cdr:y>
    </cdr:from>
    <cdr:to>
      <cdr:x>0.17647</cdr:x>
      <cdr:y>0.98758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648196" y="4761383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0.34997</cdr:x>
      <cdr:y>0.88266</cdr:y>
    </cdr:from>
    <cdr:to>
      <cdr:x>0.44996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512292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0.26665</cdr:x>
      <cdr:y>0.86543</cdr:y>
    </cdr:from>
    <cdr:to>
      <cdr:x>0.36664</cdr:x>
      <cdr:y>0.95788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152252" y="2025079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0.13334</cdr:x>
      <cdr:y>0.88266</cdr:y>
    </cdr:from>
    <cdr:to>
      <cdr:x>0.23332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76188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0.36664</cdr:x>
      <cdr:y>0.88266</cdr:y>
    </cdr:from>
    <cdr:to>
      <cdr:x>0.46662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584300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0.33331</cdr:x>
      <cdr:y>0.88266</cdr:y>
    </cdr:from>
    <cdr:to>
      <cdr:x>0.43329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40284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cs-CZ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</cdr:x>
      <cdr:y>0.88266</cdr:y>
    </cdr:from>
    <cdr:to>
      <cdr:x>0.29998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64220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0.36664</cdr:x>
      <cdr:y>0.88266</cdr:y>
    </cdr:from>
    <cdr:to>
      <cdr:x>0.46662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584300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cs-CZ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595959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0.29998</cdr:x>
      <cdr:y>0.85336</cdr:y>
    </cdr:from>
    <cdr:to>
      <cdr:x>0.39996</cdr:x>
      <cdr:y>0.9414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296268" y="2097087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0.24999</cdr:x>
      <cdr:y>0.88266</cdr:y>
    </cdr:from>
    <cdr:to>
      <cdr:x>0.34997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80244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0.33331</cdr:x>
      <cdr:y>0.88266</cdr:y>
    </cdr:from>
    <cdr:to>
      <cdr:x>0.43329</cdr:x>
      <cdr:y>0.9707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40284" y="2169095"/>
          <a:ext cx="432048" cy="216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900" i="0" dirty="0" smtClean="0">
              <a:solidFill>
                <a:srgbClr val="595959"/>
              </a:solidFill>
            </a:rPr>
            <a:t>v %</a:t>
          </a:r>
          <a:endParaRPr lang="cs-CZ" sz="900" i="0" dirty="0">
            <a:solidFill>
              <a:srgbClr val="59595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57D24BA8-18F5-4BDE-8F11-B8039600C71A}" type="datetimeFigureOut">
              <a:rPr lang="cs-CZ" smtClean="0"/>
              <a:pPr/>
              <a:t>25. března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6E478B5C-B551-40CC-816C-AB860082892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43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/>
          <a:lstStyle>
            <a:lvl1pPr algn="r">
              <a:defRPr sz="1200"/>
            </a:lvl1pPr>
          </a:lstStyle>
          <a:p>
            <a:fld id="{D4E0FD27-06ED-4E5B-A9C3-2FA64C46007C}" type="datetimeFigureOut">
              <a:rPr lang="cs-CZ" smtClean="0"/>
              <a:pPr/>
              <a:t>25. března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48238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9" tIns="45594" rIns="91189" bIns="45594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05351"/>
            <a:ext cx="5435600" cy="4457700"/>
          </a:xfrm>
          <a:prstGeom prst="rect">
            <a:avLst/>
          </a:prstGeom>
        </p:spPr>
        <p:txBody>
          <a:bodyPr vert="horz" lIns="91189" tIns="45594" rIns="91189" bIns="4559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4" cy="495300"/>
          </a:xfrm>
          <a:prstGeom prst="rect">
            <a:avLst/>
          </a:prstGeom>
        </p:spPr>
        <p:txBody>
          <a:bodyPr vert="horz" lIns="91189" tIns="45594" rIns="91189" bIns="45594" rtlCol="0" anchor="b"/>
          <a:lstStyle>
            <a:lvl1pPr algn="r">
              <a:defRPr sz="1200"/>
            </a:lvl1pPr>
          </a:lstStyle>
          <a:p>
            <a:fld id="{A27FF8C5-5B07-4798-9E60-817C358A3CA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18256" r="29919" b="35207"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  <a:effectLst/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b="0" kern="1200" cap="none" spc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pic>
        <p:nvPicPr>
          <p:cNvPr id="4" name="Obrázek 3" descr="Nový obrázek (36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01608" y="2254352"/>
            <a:ext cx="2974848" cy="2974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652120" y="2276872"/>
            <a:ext cx="3115394" cy="309634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obrázek</a:t>
            </a:r>
          </a:p>
        </p:txBody>
      </p:sp>
      <p:sp>
        <p:nvSpPr>
          <p:cNvPr id="7" name="Zástupný symbol pro text 22"/>
          <p:cNvSpPr>
            <a:spLocks noGrp="1"/>
          </p:cNvSpPr>
          <p:nvPr userDrawn="1">
            <p:ph type="body" sz="quarter" idx="11"/>
          </p:nvPr>
        </p:nvSpPr>
        <p:spPr>
          <a:xfrm>
            <a:off x="5086061" y="1591180"/>
            <a:ext cx="4320000" cy="4320000"/>
          </a:xfrm>
          <a:prstGeom prst="donut">
            <a:avLst>
              <a:gd name="adj" fmla="val 17941"/>
            </a:avLst>
          </a:prstGeom>
          <a:gradFill flip="none" rotWithShape="1">
            <a:gsLst>
              <a:gs pos="0">
                <a:srgbClr val="5BB531"/>
              </a:gs>
              <a:gs pos="45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03" y="5085184"/>
            <a:ext cx="5226670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5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rgbClr val="5BB5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" name="Skupina 15"/>
          <p:cNvGrpSpPr/>
          <p:nvPr userDrawn="1"/>
        </p:nvGrpSpPr>
        <p:grpSpPr>
          <a:xfrm>
            <a:off x="7677869" y="6483340"/>
            <a:ext cx="1315194" cy="310355"/>
            <a:chOff x="285428" y="6483340"/>
            <a:chExt cx="1315194" cy="310355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295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49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969208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5373216"/>
            <a:ext cx="8784000" cy="998784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444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2844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ový obrázek (27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3" y="789179"/>
            <a:ext cx="8110778" cy="489498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224136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644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3249128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3249128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725144"/>
            <a:ext cx="8784488" cy="1646856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45704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5193344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14"/>
          </p:nvPr>
        </p:nvSpPr>
        <p:spPr>
          <a:xfrm>
            <a:off x="179512" y="4005064"/>
            <a:ext cx="4320000" cy="2448272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084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6"/>
          </p:nvPr>
        </p:nvSpPr>
        <p:spPr>
          <a:xfrm>
            <a:off x="3132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3132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Nový obrázek (26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2" y="816344"/>
            <a:ext cx="8667087" cy="563699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87220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bdélník 10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3" name="Obrázek 12" descr="Nový obrázek (25)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14348" y="732259"/>
            <a:ext cx="8678132" cy="4127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grpSp>
        <p:nvGrpSpPr>
          <p:cNvPr id="2" name="Skupina 16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13)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25393" y="943557"/>
            <a:ext cx="8658378" cy="3907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21)a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05638" y="853338"/>
            <a:ext cx="8686841" cy="4032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kern="120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G:\Sekretariat\Vendula Trávníčková\GRAFIKA FI\logo_ppm.jp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12360" y="0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03" r:id="rId2"/>
    <p:sldLayoutId id="2147483937" r:id="rId3"/>
    <p:sldLayoutId id="2147483938" r:id="rId4"/>
    <p:sldLayoutId id="2147483922" r:id="rId5"/>
    <p:sldLayoutId id="214748380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63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64" r:id="rId23"/>
    <p:sldLayoutId id="2147483962" r:id="rId24"/>
    <p:sldLayoutId id="2147483958" r:id="rId25"/>
    <p:sldLayoutId id="2147483959" r:id="rId26"/>
    <p:sldLayoutId id="2147483961" r:id="rId2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Český  telekomunikační úřad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12. prosinec 2013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Vnímání změn na trhu mobilních operátorů</a:t>
            </a:r>
            <a:endParaRPr lang="cs-CZ" dirty="0"/>
          </a:p>
        </p:txBody>
      </p:sp>
      <p:pic>
        <p:nvPicPr>
          <p:cNvPr id="6" name="Zástupný symbol pro obsah 5" descr="log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6266" y="4941888"/>
            <a:ext cx="1150619" cy="71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Využívání klasického mobilního telefonu je vyšší než využívání </a:t>
            </a:r>
            <a:r>
              <a:rPr lang="cs-CZ" sz="1800" dirty="0" err="1" smtClean="0"/>
              <a:t>smartphonů</a:t>
            </a:r>
            <a:r>
              <a:rPr lang="cs-CZ" sz="1800" dirty="0" smtClean="0"/>
              <a:t>. Vzhledem k orientaci mladší části populace na chytré telefony, nebude tato „nadvláda“  již dlouho trvat.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A1. Máte alespoň 1 soukromé mobilní telefonní číslo, tedy číslo, u kterého Vy sám/sama rozhodujete o výběru operátora či využívaných služeb?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 obecné online populaci ČR jsou pouze cca 3% lidí, kteří nemají svůj soukromý mobilní telefon.</a:t>
            </a:r>
          </a:p>
          <a:p>
            <a:r>
              <a:rPr lang="cs-CZ" dirty="0" smtClean="0"/>
              <a:t>Využívání chytrého telefonu je častěji spojeno </a:t>
            </a:r>
            <a:br>
              <a:rPr lang="cs-CZ" dirty="0" smtClean="0"/>
            </a:br>
            <a:r>
              <a:rPr lang="cs-CZ" dirty="0" smtClean="0"/>
              <a:t>s operátorem Vodafone.</a:t>
            </a:r>
          </a:p>
          <a:p>
            <a:r>
              <a:rPr lang="cs-CZ" dirty="0" smtClean="0"/>
              <a:t>Chytrý telefon je více rozšířen mezi mladšími lidmi  do 34 let a mezi studenty. Je možné předpokládat, že tito lidé se svého „</a:t>
            </a:r>
            <a:r>
              <a:rPr lang="cs-CZ" dirty="0" err="1" smtClean="0"/>
              <a:t>smartphonu</a:t>
            </a:r>
            <a:r>
              <a:rPr lang="cs-CZ" dirty="0" smtClean="0"/>
              <a:t>“ v budoucnu nevzdají. → rozšíření chytrých telefonů nadále poroste.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39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Využívání soukromého telefonního čísla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73237" y="2183598"/>
            <a:ext cx="1080120" cy="20539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266142" y="2895468"/>
            <a:ext cx="1080120" cy="4107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Klíčovými hráči trhu mobilních služeb jsou </a:t>
            </a:r>
            <a:r>
              <a:rPr lang="cs-CZ" dirty="0" err="1" smtClean="0"/>
              <a:t>Telefónica</a:t>
            </a:r>
            <a:r>
              <a:rPr lang="cs-CZ" dirty="0" smtClean="0"/>
              <a:t> a T-Mobile.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Q1A. Kdo je Vaším mobilním operátorem pro Vaše hlavní soukromé číslo, tj. soukromé číslo, které využíváte nejčastěji?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Většinu trhu si mezi sebe rozdělují O2 – </a:t>
            </a:r>
            <a:r>
              <a:rPr lang="cs-CZ" dirty="0" err="1" smtClean="0"/>
              <a:t>Telefónica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T-Mobile. Vodafone v současnosti využívá čtvrtina univerza.</a:t>
            </a:r>
          </a:p>
          <a:p>
            <a:r>
              <a:rPr lang="cs-CZ" dirty="0" smtClean="0"/>
              <a:t>Mezi využívané virtuální operátory patří nejčastěji:</a:t>
            </a:r>
            <a:br>
              <a:rPr lang="cs-CZ" dirty="0" smtClean="0"/>
            </a:br>
            <a:r>
              <a:rPr lang="cs-CZ" dirty="0" smtClean="0"/>
              <a:t>- Mobil.cz (2%)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Bleskmobil</a:t>
            </a:r>
            <a:r>
              <a:rPr lang="cs-CZ" dirty="0" smtClean="0"/>
              <a:t> (1%)</a:t>
            </a:r>
            <a:br>
              <a:rPr lang="cs-CZ" dirty="0" smtClean="0"/>
            </a:br>
            <a:r>
              <a:rPr lang="cs-CZ" dirty="0" smtClean="0"/>
              <a:t>- ostatní operátoři se dělí o zbylá 3% (</a:t>
            </a:r>
            <a:r>
              <a:rPr lang="cs-CZ" dirty="0" err="1" smtClean="0"/>
              <a:t>Tesco</a:t>
            </a:r>
            <a:r>
              <a:rPr lang="cs-CZ" dirty="0" smtClean="0"/>
              <a:t> Mobil, </a:t>
            </a:r>
            <a:r>
              <a:rPr lang="cs-CZ" dirty="0" err="1" smtClean="0"/>
              <a:t>Bonerix</a:t>
            </a:r>
            <a:r>
              <a:rPr lang="cs-CZ" dirty="0" smtClean="0"/>
              <a:t>, ČEZ Mobil, </a:t>
            </a:r>
            <a:r>
              <a:rPr lang="cs-CZ" dirty="0" err="1" smtClean="0"/>
              <a:t>GoMobil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37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Hlavní poskytovatel mobilních služeb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659526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* nízký počet respondentů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uživatelů mobilních služeb využívá měsíční vyúčtování přes fakturu. Předplacená karta je více vázána na starší lidi.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Q1B. Jaký typ služby využíváte u hlavního mobilního </a:t>
            </a:r>
            <a:r>
              <a:rPr lang="cs-CZ" dirty="0" smtClean="0"/>
              <a:t>operátora?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Předplacená karta, kterou využívá cca 30% klientů mobilních služeb, je častěji spojena s:</a:t>
            </a:r>
            <a:br>
              <a:rPr lang="cs-CZ" dirty="0" smtClean="0"/>
            </a:br>
            <a:r>
              <a:rPr lang="cs-CZ" dirty="0" smtClean="0"/>
              <a:t>- využíváním virtuálního operátora</a:t>
            </a:r>
            <a:br>
              <a:rPr lang="cs-CZ" dirty="0" smtClean="0"/>
            </a:br>
            <a:r>
              <a:rPr lang="cs-CZ" dirty="0" smtClean="0"/>
              <a:t>- se staršími lidmi ve věku 55 let a více </a:t>
            </a:r>
            <a:br>
              <a:rPr lang="cs-CZ" dirty="0" smtClean="0"/>
            </a:br>
            <a:r>
              <a:rPr lang="cs-CZ" dirty="0" smtClean="0"/>
              <a:t>- s lidmi, kteří mají nízký osobní příjem.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435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Využívaný typ služby u mobilního operátora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Zákazníci jsou velmi spokojeni se službami hlavního operátora a to především na úrovni celkem spokojen, případně velmi spokojen.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Q2. Jak jste Vy osobně celkově spokojen/a</a:t>
            </a:r>
            <a:r>
              <a:rPr lang="cs-CZ" cap="all" dirty="0"/>
              <a:t> </a:t>
            </a:r>
            <a:r>
              <a:rPr lang="cs-CZ" dirty="0"/>
              <a:t>s produkty, se službami a s cenami za poskytované produkty a služby u hlavního mobilního operátora?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2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Výsledky ukazují nižší spokojenost s hlavním operátorem mezi klienty O2 – </a:t>
            </a:r>
            <a:r>
              <a:rPr lang="cs-CZ" dirty="0" err="1" smtClean="0"/>
              <a:t>Telefónica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Naopak více spokojeni jsou zákazníci s produkty </a:t>
            </a:r>
            <a:br>
              <a:rPr lang="cs-CZ" dirty="0" smtClean="0"/>
            </a:br>
            <a:r>
              <a:rPr lang="cs-CZ" dirty="0" smtClean="0"/>
              <a:t>a službami Vodafone a virtuálních operátorů.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611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Celková spokojenost s využívání hlavního mobilního operátora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univerza uživatelů mobilních služeb utrácí měsíčně za mobil 600 Kč a méně.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D7. Jaká je vaše průměrná měsíční útrata za mobilní služby, tj. za volání, SMS zprávy a datové služby?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Výsledky indikují vyšší útratu za mobilní služby mezi klienty O2 – </a:t>
            </a:r>
            <a:r>
              <a:rPr lang="cs-CZ" dirty="0" err="1" smtClean="0"/>
              <a:t>Telefonica</a:t>
            </a:r>
            <a:r>
              <a:rPr lang="cs-CZ" dirty="0" smtClean="0"/>
              <a:t>. Naopak nižší měsíční útratu za volání, SMS a data deklarují zákazníci virtuálních operátorů.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423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Průměrná měsíční útrata za mobilní služby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Lidé preferují komunikaci prostřednictvím telefonního rozhovoru. SMS zprávy jsou klíčové pro jednoho z deseti klientů mobilních služeb.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D4. Jaký způsob mobilní komunikace s Vaší rodinou </a:t>
            </a:r>
            <a:r>
              <a:rPr lang="en-US" dirty="0"/>
              <a:t>/ </a:t>
            </a:r>
            <a:r>
              <a:rPr lang="cs-CZ" dirty="0"/>
              <a:t>přáteli využíváte nejčastěji?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Volání z mobilního telefonu je typický způsob komunikace ve vyšších příjmových kategoriích </a:t>
            </a:r>
            <a:br>
              <a:rPr lang="cs-CZ" dirty="0" smtClean="0"/>
            </a:br>
            <a:r>
              <a:rPr lang="cs-CZ" dirty="0" smtClean="0"/>
              <a:t>(čistý osobní příjem nad 15 tisíc Kč).</a:t>
            </a:r>
          </a:p>
          <a:p>
            <a:r>
              <a:rPr lang="cs-CZ" dirty="0" smtClean="0"/>
              <a:t>Mezi lidmi s nižším příjmem se častěji komunikuje přes SMS zprávy, případně i přes sociální sítě.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504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Preferovaný způsob komunikace s rodinou </a:t>
            </a:r>
            <a:r>
              <a:rPr lang="en-US" b="1" dirty="0" smtClean="0">
                <a:latin typeface="+mn-lt"/>
              </a:rPr>
              <a:t>/</a:t>
            </a:r>
            <a:r>
              <a:rPr lang="cs-CZ" b="1" dirty="0" smtClean="0">
                <a:latin typeface="+mn-lt"/>
              </a:rPr>
              <a:t> přáteli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Internet v mobilu využívá polovina uživatelů mobilních služeb. Do budoucna je možné počítat s růstem využívání datových služeb, neboť jeho využívání je vázáno především na věkově mladší část univerza.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D5. Jaký je Váš měsíční datový limit pro službu Internet v mobilu u vašeho hlavního mobilního operátora?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Využívání internetu v mobilu je častější mezi zaměstnanci s podřízenými a mezi studenty. V těchto cílových skupinách jsou také častěji využívány chytré telefony. → Využívání internetu v mobilu je provázáno s využíváním „</a:t>
            </a:r>
            <a:r>
              <a:rPr lang="cs-CZ" dirty="0" err="1" smtClean="0"/>
              <a:t>smartphonů</a:t>
            </a:r>
            <a:r>
              <a:rPr lang="cs-CZ" dirty="0" smtClean="0"/>
              <a:t>“.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Využívání služby Internet v mobilu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Téměř čtvrtina uživatelů datových služeb nezná svůj datový limit na internet v mobilu.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D5. Jaký je Váš měsíční datový limit pro službu Internet v mobilu u vašeho hlavního mobilního operátora?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Více než polovina uživatelů internetu v mobilu přiznává měsíční limit na data do 1 000 MB a méně.</a:t>
            </a:r>
          </a:p>
          <a:p>
            <a:r>
              <a:rPr lang="cs-CZ" dirty="0" smtClean="0"/>
              <a:t>Datový limit nad  1 000 MB je v rámci sledované cílové skupiny spíše ojedinělý.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487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Měsíční datový limit pro službu Internet v mobilu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Třetina uživatelů internetu v mobilu považuje svůj datový limit za nedostatečný. Většina z těchto lidí je limitována cenou dat.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D6. Je pro Vás měsíční datový limit Internetu v mobilu dostatečný?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Mladší lidé a to především muži, jsou méně často spokojeni s velikostí svého datového limitu.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516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Vnímání objemu datového limitu Internetu v mobilu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6627168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+mj-lt"/>
              </a:rPr>
              <a:t>* nízký počet respondentů</a:t>
            </a:r>
            <a:endParaRPr lang="cs-CZ" sz="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využívání mobilních služeb </a:t>
            </a:r>
            <a:br>
              <a:rPr lang="cs-CZ" dirty="0" smtClean="0"/>
            </a:br>
            <a:r>
              <a:rPr lang="cs-CZ" dirty="0" smtClean="0"/>
              <a:t>v MINULOSTI</a:t>
            </a:r>
            <a:endParaRPr lang="cs-CZ" dirty="0"/>
          </a:p>
        </p:txBody>
      </p:sp>
      <p:sp>
        <p:nvSpPr>
          <p:cNvPr id="7" name="Ovál 5"/>
          <p:cNvSpPr/>
          <p:nvPr/>
        </p:nvSpPr>
        <p:spPr>
          <a:xfrm>
            <a:off x="5868456" y="2348880"/>
            <a:ext cx="2808000" cy="28083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graphicFrame>
        <p:nvGraphicFramePr>
          <p:cNvPr id="6" name="Group 384"/>
          <p:cNvGraphicFramePr>
            <a:graphicFrameLocks/>
          </p:cNvGraphicFramePr>
          <p:nvPr/>
        </p:nvGraphicFramePr>
        <p:xfrm>
          <a:off x="179388" y="1628775"/>
          <a:ext cx="8785225" cy="2880320"/>
        </p:xfrm>
        <a:graphic>
          <a:graphicData uri="http://schemas.openxmlformats.org/drawingml/2006/table">
            <a:tbl>
              <a:tblPr/>
              <a:tblGrid>
                <a:gridCol w="7704856"/>
                <a:gridCol w="1080369"/>
              </a:tblGrid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Východiska a cíle výzkumu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Metodika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Shrnutí hlavních výsledků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400" b="1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Současné využívání mobilních služeb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Změna využívání mobilních služeb v MINULOSTI</a:t>
                      </a:r>
                      <a:endParaRPr lang="en-US" sz="14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Změna využívání mobilních služeb v BUDOUCNU</a:t>
                      </a:r>
                      <a:endParaRPr lang="en-US" sz="1400" b="1" kern="1200" noProof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Přílohy</a:t>
                      </a:r>
                    </a:p>
                  </a:txBody>
                  <a:tcPr marL="93098" marR="93098" marT="45725" marB="45725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098" marR="93098" marT="45725" marB="4572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Změnu operátora v minulosti přiznává cca 15% univerza, změnu služby nebo tarifu více než polovina univerza.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Q4. Kdy jste začal/a využívat Vašeho hlavního mobilního operátora</a:t>
            </a:r>
            <a:r>
              <a:rPr lang="cs-CZ" dirty="0" smtClean="0"/>
              <a:t>? </a:t>
            </a:r>
            <a:r>
              <a:rPr lang="en-US" dirty="0" smtClean="0"/>
              <a:t>/ </a:t>
            </a:r>
            <a:r>
              <a:rPr lang="cs-CZ" dirty="0"/>
              <a:t>Q7. A změnil/a jste v posledních 12 měsících službu, tarif nebo podmínky využívaných služeb, které u Vašeho hlavního mobilního operátora využíváte?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61214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1"/>
          </p:nvPr>
        </p:nvSpPr>
        <p:spPr>
          <a:xfrm>
            <a:off x="6444000" y="2060848"/>
            <a:ext cx="2520000" cy="4311152"/>
          </a:xfrm>
        </p:spPr>
        <p:txBody>
          <a:bodyPr/>
          <a:lstStyle/>
          <a:p>
            <a:r>
              <a:rPr lang="cs-CZ" dirty="0" smtClean="0"/>
              <a:t>Klienti O2 – </a:t>
            </a:r>
            <a:r>
              <a:rPr lang="cs-CZ" dirty="0" err="1" smtClean="0"/>
              <a:t>Telefónica</a:t>
            </a:r>
            <a:r>
              <a:rPr lang="cs-CZ" dirty="0" smtClean="0"/>
              <a:t> mají vyšší zkušenost se změnou služby nebo tarifu u svého operátora.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19675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Změna mobilního operátora </a:t>
            </a:r>
            <a:r>
              <a:rPr lang="en-US" b="1" dirty="0" smtClean="0">
                <a:latin typeface="+mn-lt"/>
              </a:rPr>
              <a:t>/</a:t>
            </a:r>
            <a:r>
              <a:rPr lang="cs-CZ" b="1" dirty="0" smtClean="0">
                <a:latin typeface="+mn-lt"/>
              </a:rPr>
              <a:t> služby  v posledních 13 měsících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Dvě třetiny univerza využívají svého současného operátora déle </a:t>
            </a:r>
            <a:br>
              <a:rPr lang="cs-CZ" dirty="0" smtClean="0"/>
            </a:br>
            <a:r>
              <a:rPr lang="cs-CZ" dirty="0" smtClean="0"/>
              <a:t>než 5 let.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Q4. Kdy jste začal/a využívat Vašeho hlavního mobilního operátora?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„Služebně“ nejstarší jsou klienti T-Mobile. Tři čtvrtiny uživatelů T-Mobile využívají operátora déle než 5 let.</a:t>
            </a:r>
          </a:p>
          <a:p>
            <a:r>
              <a:rPr lang="cs-CZ" dirty="0" smtClean="0"/>
              <a:t>Mezi zákazníky virtuálních operátorů je cca 20 lidí (cca 1,5% z celku), kteří uvádějí, že operátora využívají déle než </a:t>
            </a:r>
            <a:br>
              <a:rPr lang="cs-CZ" dirty="0" smtClean="0"/>
            </a:br>
            <a:r>
              <a:rPr lang="cs-CZ" dirty="0" smtClean="0"/>
              <a:t>13 měsíců.  Je zde možné počítat s určitou nepřesností odpovědí zákazníků, kteří si ne zcela přesně pamatují, kdy začali operátora využívat.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3522274"/>
            <a:ext cx="252028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latin typeface="+mn-lt"/>
              </a:rPr>
              <a:t>cca 20 lidí, kteří využívají:</a:t>
            </a:r>
          </a:p>
          <a:p>
            <a:r>
              <a:rPr lang="cs-CZ" sz="1000" b="1" dirty="0" err="1" smtClean="0">
                <a:latin typeface="+mn-lt"/>
              </a:rPr>
              <a:t>GoMobil</a:t>
            </a:r>
            <a:r>
              <a:rPr lang="cs-CZ" sz="1000" b="1" dirty="0" smtClean="0">
                <a:latin typeface="+mn-lt"/>
              </a:rPr>
              <a:t>, </a:t>
            </a:r>
            <a:r>
              <a:rPr lang="cs-CZ" sz="1000" b="1" dirty="0" err="1" smtClean="0">
                <a:latin typeface="+mn-lt"/>
              </a:rPr>
              <a:t>Bonerix</a:t>
            </a:r>
            <a:r>
              <a:rPr lang="cs-CZ" sz="1000" b="1" dirty="0" smtClean="0">
                <a:latin typeface="+mn-lt"/>
              </a:rPr>
              <a:t>, ČEZ Mobil, ČD telematika</a:t>
            </a:r>
            <a:endParaRPr lang="cs-CZ" sz="1000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Levá složená závorka 11"/>
          <p:cNvSpPr/>
          <p:nvPr/>
        </p:nvSpPr>
        <p:spPr>
          <a:xfrm rot="5400000">
            <a:off x="6768244" y="3032956"/>
            <a:ext cx="144016" cy="136815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text 2"/>
          <p:cNvSpPr txBox="1">
            <a:spLocks/>
          </p:cNvSpPr>
          <p:nvPr/>
        </p:nvSpPr>
        <p:spPr>
          <a:xfrm>
            <a:off x="332400" y="10971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8697913" algn="r"/>
              </a:tabLst>
              <a:defRPr/>
            </a:pPr>
            <a:r>
              <a:rPr kumimoji="0" lang="cs-CZ" sz="1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Q4. Kdy jste začal/a využívat Vašeho hlavního mobilního operátora?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operátoři získávají nejvíce klientů od T-Mobilu.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Q5. A kdo byl Vaším minulým hlavním mobilním operátorem před </a:t>
            </a:r>
            <a:r>
              <a:rPr lang="cs-CZ" cap="all" dirty="0"/>
              <a:t>….Q1A nebo Q3 …</a:t>
            </a:r>
            <a:r>
              <a:rPr lang="cs-CZ" dirty="0"/>
              <a:t>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Mezi klíčovými operátory českého mobilního trhu je vidět vzájemné „přelévání“ zákazníků – své ztráty a zisky </a:t>
            </a:r>
            <a:br>
              <a:rPr lang="cs-CZ" dirty="0" smtClean="0"/>
            </a:br>
            <a:r>
              <a:rPr lang="cs-CZ" dirty="0" smtClean="0"/>
              <a:t>v řadách klientů si více méně vyrovnávají.</a:t>
            </a:r>
          </a:p>
          <a:p>
            <a:r>
              <a:rPr lang="cs-CZ" dirty="0" smtClean="0"/>
              <a:t>Noví virtuální operátoři získávají nejvíce od T-Mobile. Naopak virtuální operátoři jsou stále ještě okrajovým zdrojem nových klientů.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600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Předchozí mobilní operátor, </a:t>
            </a:r>
            <a:r>
              <a:rPr lang="cs-CZ" sz="1200" i="1" dirty="0" smtClean="0">
                <a:latin typeface="+mn-lt"/>
              </a:rPr>
              <a:t>ti, kteří v posledních 13 měsících změnili operátora</a:t>
            </a:r>
            <a:endParaRPr lang="cs-CZ" sz="12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Téměř jednomu z pětiny zákazníků nabídl změnu služby / tarifu sám operátor.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Q7. A změnil/a jste v posledních 12 měsících službu, tarif nebo podmínky využívaných služeb, které u Vašeho hlavního mobilního operátora využíváte?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519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cs-CZ" dirty="0" smtClean="0"/>
              <a:t>Více než polovina univerza klientů mobilních služeb připouští, že v posledních 13 měsících nějakým způsobem změnili svou službu nebo tarif u hlavního operátora.</a:t>
            </a:r>
          </a:p>
          <a:p>
            <a:r>
              <a:rPr lang="cs-CZ" dirty="0" smtClean="0"/>
              <a:t>Mezi klienty O2 je vidět vyšší činnost samotného operátora, který oslovil čtvrtinu svých klientů </a:t>
            </a:r>
            <a:br>
              <a:rPr lang="cs-CZ" dirty="0" smtClean="0"/>
            </a:br>
            <a:r>
              <a:rPr lang="cs-CZ" dirty="0" smtClean="0"/>
              <a:t>s nabídkou změny služby / tarifu.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657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Změna služby v posledních 12 měsících a postoj ke případné změně</a:t>
            </a:r>
            <a:endParaRPr lang="cs-CZ" sz="12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04397" y="162880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ravá složená závorka 12"/>
          <p:cNvSpPr/>
          <p:nvPr/>
        </p:nvSpPr>
        <p:spPr>
          <a:xfrm>
            <a:off x="3275856" y="1844824"/>
            <a:ext cx="155448" cy="9144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91880" y="213285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1"/>
                </a:solidFill>
                <a:latin typeface="+mn-lt"/>
              </a:rPr>
              <a:t>55%</a:t>
            </a:r>
            <a:endParaRPr lang="cs-CZ" sz="14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Operátoři mají proces změny služby / tarifu velmi dobře zvládnutý. Tři čtvrtiny zákazníků, kteří prošli procesem změny služby nebo tarifu, jsou s tímto procesem velmi / celkem spokojeni.</a:t>
            </a:r>
            <a:endParaRPr lang="cs-CZ" sz="1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Q8. A jak jste byl</a:t>
            </a:r>
            <a:r>
              <a:rPr lang="en-US" dirty="0"/>
              <a:t>/</a:t>
            </a:r>
            <a:r>
              <a:rPr lang="cs-CZ" dirty="0"/>
              <a:t>a spokojen</a:t>
            </a:r>
            <a:r>
              <a:rPr lang="en-US" dirty="0"/>
              <a:t>/</a:t>
            </a:r>
            <a:r>
              <a:rPr lang="cs-CZ" dirty="0"/>
              <a:t>a s procesem změny služby, tarifu nebo podmínek využívané služby u Vašeho hlavního mobilního operátora?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Se směnou služby / tarifu jsou mírně více spokojeni klienti T-Mobile. </a:t>
            </a:r>
          </a:p>
          <a:p>
            <a:r>
              <a:rPr lang="cs-CZ" dirty="0" smtClean="0"/>
              <a:t>Naopak zákazníci O2 vnímají proces změny služby / tarifu hůře než ostatní uživatelé mobilních služeb, což může být způsobeno i vyšším podílem změn „vynucených“ samotných operátorem.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2736"/>
            <a:ext cx="848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Spokojenost s procesem změny služby v rámci operátora, </a:t>
            </a:r>
            <a:r>
              <a:rPr lang="cs-CZ" sz="1200" i="1" dirty="0" smtClean="0">
                <a:latin typeface="+mn-lt"/>
              </a:rPr>
              <a:t>ti, kteří v posledních 12 měsících změnili službu</a:t>
            </a:r>
            <a:endParaRPr lang="cs-CZ" sz="1200" i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52120" y="6525344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+mj-lt"/>
              </a:rPr>
              <a:t>* nízký počet respondentů</a:t>
            </a:r>
            <a:endParaRPr lang="cs-CZ" sz="900" dirty="0"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979712" y="1959364"/>
            <a:ext cx="3168352" cy="144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979712" y="1783449"/>
            <a:ext cx="23762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 klienty mobilních služeb převažuje názor, že změny na trhu mobilních služeb jsou významné / dostatečné.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1464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dirty="0" smtClean="0"/>
              <a:t>Q13. </a:t>
            </a:r>
            <a:r>
              <a:rPr lang="cs-CZ" dirty="0"/>
              <a:t>Změny, ke kterým došlo na trhu mobilních služeb v České republice v posledních </a:t>
            </a:r>
            <a:r>
              <a:rPr lang="cs-CZ" dirty="0" smtClean="0"/>
              <a:t> 13 </a:t>
            </a:r>
            <a:r>
              <a:rPr lang="cs-CZ" dirty="0"/>
              <a:t>měsících, považuji za</a:t>
            </a:r>
            <a:r>
              <a:rPr lang="cs-CZ" dirty="0" smtClean="0"/>
              <a:t> ..?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6121400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cs-CZ" dirty="0" smtClean="0"/>
              <a:t>Polovina klientů mobilních operátorů považuje změny na trhu mobilních služeb za významné nebo dostatečné. Pouze cca třetina univerza vnímá změny jako nedostatečné.</a:t>
            </a:r>
          </a:p>
          <a:p>
            <a:r>
              <a:rPr lang="cs-CZ" dirty="0" smtClean="0"/>
              <a:t>Mezi mladšími lidmi do 34 let je častější vnímání změn na trhu mobilních služeb jako významných / dostatečných. </a:t>
            </a:r>
          </a:p>
          <a:p>
            <a:r>
              <a:rPr lang="cs-CZ" dirty="0" smtClean="0"/>
              <a:t>Naopak starší lidé nad 55 let jsou pesimističtější a častěji nedovedou svůj názor vyjádřit.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93680"/>
            <a:ext cx="441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Vnímání změn na trhu mobilních služeb v ČR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využívání mobilních služeb </a:t>
            </a:r>
            <a:br>
              <a:rPr lang="cs-CZ" dirty="0" smtClean="0"/>
            </a:br>
            <a:r>
              <a:rPr lang="cs-CZ" dirty="0" smtClean="0"/>
              <a:t>v BUDOUCNU</a:t>
            </a:r>
            <a:endParaRPr lang="cs-CZ" dirty="0"/>
          </a:p>
        </p:txBody>
      </p:sp>
      <p:sp>
        <p:nvSpPr>
          <p:cNvPr id="4" name="Ovál 5"/>
          <p:cNvSpPr/>
          <p:nvPr/>
        </p:nvSpPr>
        <p:spPr>
          <a:xfrm>
            <a:off x="5868456" y="2348880"/>
            <a:ext cx="2808000" cy="28083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Deklarovaný zájem o změnu (operátora nebo služby) se pohybuje na úrovni 13% univerza.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cs-CZ" dirty="0"/>
              <a:t>Q12. A plánujete Vy osobně změnu poskytovatele mobilních služeb v následujících 6 měsících</a:t>
            </a:r>
            <a:r>
              <a:rPr lang="cs-CZ" dirty="0" smtClean="0"/>
              <a:t>? </a:t>
            </a:r>
            <a:r>
              <a:rPr lang="en-US" dirty="0" smtClean="0"/>
              <a:t>/ </a:t>
            </a:r>
            <a:r>
              <a:rPr lang="cs-CZ" dirty="0" smtClean="0"/>
              <a:t> </a:t>
            </a:r>
            <a:r>
              <a:rPr lang="cs-CZ" dirty="0"/>
              <a:t>Q14. Plánujte Vy osobně v následujících 6 měsících změnu využívané služby nebo tarifu u Vašeho současného hlavního mobilního operátora</a:t>
            </a:r>
            <a:r>
              <a:rPr lang="cs-CZ" dirty="0" smtClean="0"/>
              <a:t>? </a:t>
            </a:r>
            <a:r>
              <a:rPr lang="en-US" dirty="0" smtClean="0"/>
              <a:t>/ </a:t>
            </a:r>
            <a:r>
              <a:rPr lang="cs-CZ" dirty="0"/>
              <a:t>Q15. Plánujte Vy osobně v následujících 6 měsících přejít pod zaměstnanecký tarif?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4" y="1136212"/>
            <a:ext cx="535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Deklarovaný zájem o změnu v následujících 6 měsících</a:t>
            </a:r>
            <a:endParaRPr lang="cs-CZ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Výhodnost využívání mobilních služeb v chápání „hodnota vs. cena“ spolu </a:t>
            </a:r>
            <a:br>
              <a:rPr lang="cs-CZ" sz="1800" dirty="0" smtClean="0"/>
            </a:br>
            <a:r>
              <a:rPr lang="cs-CZ" sz="1800" dirty="0" smtClean="0"/>
              <a:t>s cenou volání jsou klíčovými </a:t>
            </a:r>
            <a:r>
              <a:rPr lang="cs-CZ" sz="1800" dirty="0" err="1" smtClean="0"/>
              <a:t>motivátory</a:t>
            </a:r>
            <a:r>
              <a:rPr lang="cs-CZ" sz="1800" dirty="0" smtClean="0"/>
              <a:t> změny operátora v následujících </a:t>
            </a:r>
            <a:br>
              <a:rPr lang="cs-CZ" sz="1800" dirty="0" smtClean="0"/>
            </a:br>
            <a:r>
              <a:rPr lang="cs-CZ" sz="1800" dirty="0" smtClean="0"/>
              <a:t>6 měsících.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136212"/>
            <a:ext cx="818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Klíčové </a:t>
            </a:r>
            <a:r>
              <a:rPr lang="cs-CZ" b="1" dirty="0" err="1" smtClean="0">
                <a:latin typeface="+mn-lt"/>
              </a:rPr>
              <a:t>motivátory</a:t>
            </a:r>
            <a:r>
              <a:rPr lang="cs-CZ" b="1" dirty="0" smtClean="0">
                <a:latin typeface="+mn-lt"/>
              </a:rPr>
              <a:t> změny poskytovatele mobilních služeb v následujících 6 měsících</a:t>
            </a:r>
            <a:endParaRPr lang="cs-CZ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4295"/>
            <a:ext cx="6838731" cy="535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652120" y="1412776"/>
            <a:ext cx="1850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b="1" dirty="0" smtClean="0">
                <a:solidFill>
                  <a:schemeClr val="accent1"/>
                </a:solidFill>
                <a:latin typeface="+mn-lt"/>
              </a:rPr>
              <a:t>KLÍČOVÉ MOTIVÁTORY</a:t>
            </a:r>
            <a:endParaRPr lang="cs-CZ" sz="1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9577" y="5713511"/>
            <a:ext cx="1772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b="1" dirty="0" smtClean="0">
                <a:latin typeface="+mn-lt"/>
              </a:rPr>
              <a:t>SKRYTÉ MOTIVÁTORY</a:t>
            </a:r>
            <a:endParaRPr lang="cs-CZ" sz="1400" b="1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82382" y="1700808"/>
            <a:ext cx="2311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+mn-lt"/>
              </a:rPr>
              <a:t>DEKLARATIVNÍ MOTIVÁTORY</a:t>
            </a:r>
            <a:endParaRPr lang="cs-CZ" sz="1400" b="1" dirty="0">
              <a:latin typeface="+mn-lt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4141382" y="1509823"/>
            <a:ext cx="3618613" cy="2493335"/>
          </a:xfrm>
          <a:custGeom>
            <a:avLst/>
            <a:gdLst>
              <a:gd name="connsiteX0" fmla="*/ 388088 w 3618613"/>
              <a:gd name="connsiteY0" fmla="*/ 499730 h 2493335"/>
              <a:gd name="connsiteX1" fmla="*/ 962246 w 3618613"/>
              <a:gd name="connsiteY1" fmla="*/ 1977656 h 2493335"/>
              <a:gd name="connsiteX2" fmla="*/ 2344478 w 3618613"/>
              <a:gd name="connsiteY2" fmla="*/ 2211572 h 2493335"/>
              <a:gd name="connsiteX3" fmla="*/ 3290776 w 3618613"/>
              <a:gd name="connsiteY3" fmla="*/ 287079 h 2493335"/>
              <a:gd name="connsiteX4" fmla="*/ 388088 w 3618613"/>
              <a:gd name="connsiteY4" fmla="*/ 499730 h 24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8613" h="2493335">
                <a:moveTo>
                  <a:pt x="388088" y="499730"/>
                </a:moveTo>
                <a:cubicBezTo>
                  <a:pt x="0" y="781493"/>
                  <a:pt x="636181" y="1692349"/>
                  <a:pt x="962246" y="1977656"/>
                </a:cubicBezTo>
                <a:cubicBezTo>
                  <a:pt x="1288311" y="2262963"/>
                  <a:pt x="1956390" y="2493335"/>
                  <a:pt x="2344478" y="2211572"/>
                </a:cubicBezTo>
                <a:cubicBezTo>
                  <a:pt x="2732566" y="1929809"/>
                  <a:pt x="3618613" y="574158"/>
                  <a:pt x="3290776" y="287079"/>
                </a:cubicBezTo>
                <a:cubicBezTo>
                  <a:pt x="2962939" y="0"/>
                  <a:pt x="776176" y="217967"/>
                  <a:pt x="388088" y="49973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3212976"/>
            <a:ext cx="23397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solidFill>
                  <a:schemeClr val="accent1"/>
                </a:solidFill>
                <a:latin typeface="+mn-lt"/>
              </a:rPr>
              <a:t>Zákazníci o nich nejen mluví, ale mají i nadprůměrný vliv na zájem o změnu operátora.</a:t>
            </a:r>
            <a:endParaRPr lang="cs-CZ" sz="1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4059866" y="3836581"/>
            <a:ext cx="3932274" cy="1734880"/>
          </a:xfrm>
          <a:custGeom>
            <a:avLst/>
            <a:gdLst>
              <a:gd name="connsiteX0" fmla="*/ 427074 w 3932274"/>
              <a:gd name="connsiteY0" fmla="*/ 267586 h 1734880"/>
              <a:gd name="connsiteX1" fmla="*/ 618460 w 3932274"/>
              <a:gd name="connsiteY1" fmla="*/ 1298945 h 1734880"/>
              <a:gd name="connsiteX2" fmla="*/ 1288311 w 3932274"/>
              <a:gd name="connsiteY2" fmla="*/ 1575391 h 1734880"/>
              <a:gd name="connsiteX3" fmla="*/ 3616841 w 3932274"/>
              <a:gd name="connsiteY3" fmla="*/ 342014 h 1734880"/>
              <a:gd name="connsiteX4" fmla="*/ 3180906 w 3932274"/>
              <a:gd name="connsiteY4" fmla="*/ 12405 h 1734880"/>
              <a:gd name="connsiteX5" fmla="*/ 427074 w 3932274"/>
              <a:gd name="connsiteY5" fmla="*/ 267586 h 173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2274" h="1734880">
                <a:moveTo>
                  <a:pt x="427074" y="267586"/>
                </a:moveTo>
                <a:cubicBezTo>
                  <a:pt x="0" y="482009"/>
                  <a:pt x="474921" y="1080978"/>
                  <a:pt x="618460" y="1298945"/>
                </a:cubicBezTo>
                <a:cubicBezTo>
                  <a:pt x="761999" y="1516912"/>
                  <a:pt x="788581" y="1734880"/>
                  <a:pt x="1288311" y="1575391"/>
                </a:cubicBezTo>
                <a:cubicBezTo>
                  <a:pt x="1788041" y="1415903"/>
                  <a:pt x="3301409" y="602512"/>
                  <a:pt x="3616841" y="342014"/>
                </a:cubicBezTo>
                <a:cubicBezTo>
                  <a:pt x="3932274" y="81516"/>
                  <a:pt x="3710762" y="24810"/>
                  <a:pt x="3180906" y="12405"/>
                </a:cubicBezTo>
                <a:cubicBezTo>
                  <a:pt x="2651050" y="0"/>
                  <a:pt x="854148" y="53163"/>
                  <a:pt x="427074" y="267586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44208" y="4941168"/>
            <a:ext cx="269979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solidFill>
                  <a:schemeClr val="accent3"/>
                </a:solidFill>
                <a:latin typeface="+mn-lt"/>
              </a:rPr>
              <a:t>Zákazníci o těchto faktorech nemluví, ale reálně tyto položky mají vysoký vliv na zájem o změnu operátora.</a:t>
            </a:r>
            <a:endParaRPr lang="cs-CZ" sz="1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1795130" y="2769781"/>
            <a:ext cx="3076354" cy="815163"/>
          </a:xfrm>
          <a:custGeom>
            <a:avLst/>
            <a:gdLst>
              <a:gd name="connsiteX0" fmla="*/ 650358 w 3076354"/>
              <a:gd name="connsiteY0" fmla="*/ 15949 h 815163"/>
              <a:gd name="connsiteX1" fmla="*/ 1772 w 3076354"/>
              <a:gd name="connsiteY1" fmla="*/ 281763 h 815163"/>
              <a:gd name="connsiteX2" fmla="*/ 660991 w 3076354"/>
              <a:gd name="connsiteY2" fmla="*/ 579475 h 815163"/>
              <a:gd name="connsiteX3" fmla="*/ 2585484 w 3076354"/>
              <a:gd name="connsiteY3" fmla="*/ 781493 h 815163"/>
              <a:gd name="connsiteX4" fmla="*/ 2755605 w 3076354"/>
              <a:gd name="connsiteY4" fmla="*/ 377456 h 815163"/>
              <a:gd name="connsiteX5" fmla="*/ 650358 w 3076354"/>
              <a:gd name="connsiteY5" fmla="*/ 15949 h 81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6354" h="815163">
                <a:moveTo>
                  <a:pt x="650358" y="15949"/>
                </a:moveTo>
                <a:cubicBezTo>
                  <a:pt x="191386" y="0"/>
                  <a:pt x="0" y="187842"/>
                  <a:pt x="1772" y="281763"/>
                </a:cubicBezTo>
                <a:cubicBezTo>
                  <a:pt x="3544" y="375684"/>
                  <a:pt x="230372" y="496187"/>
                  <a:pt x="660991" y="579475"/>
                </a:cubicBezTo>
                <a:cubicBezTo>
                  <a:pt x="1091610" y="662763"/>
                  <a:pt x="2236382" y="815163"/>
                  <a:pt x="2585484" y="781493"/>
                </a:cubicBezTo>
                <a:cubicBezTo>
                  <a:pt x="2934586" y="747823"/>
                  <a:pt x="3076354" y="503274"/>
                  <a:pt x="2755605" y="377456"/>
                </a:cubicBezTo>
                <a:cubicBezTo>
                  <a:pt x="2434856" y="251638"/>
                  <a:pt x="1109330" y="31898"/>
                  <a:pt x="650358" y="15949"/>
                </a:cubicBez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475656" y="2207287"/>
            <a:ext cx="23397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000" b="1" dirty="0" smtClean="0">
                <a:solidFill>
                  <a:srgbClr val="0070C0"/>
                </a:solidFill>
                <a:latin typeface="+mn-lt"/>
              </a:rPr>
              <a:t>Zákazníci o těchto faktorech mluví, ale reálně nemají rozhodující vliv na zájem o změnu operátora.</a:t>
            </a:r>
            <a:endParaRPr lang="cs-CZ" sz="10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operátor s novou značkou má reálně vyšší šanci „přimět“ klienta ke změně operátora než známá, uznávaná značka na trhu.</a:t>
            </a:r>
            <a:endParaRPr lang="cs-CZ" dirty="0"/>
          </a:p>
        </p:txBody>
      </p:sp>
      <p:graphicFrame>
        <p:nvGraphicFramePr>
          <p:cNvPr id="7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80728"/>
            <a:ext cx="5631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Deklarovaná síla impulzu vedoucího </a:t>
            </a:r>
            <a:r>
              <a:rPr lang="cs-CZ" b="1" u="sng" dirty="0" smtClean="0">
                <a:latin typeface="+mn-lt"/>
              </a:rPr>
              <a:t>ke změně operátora</a:t>
            </a:r>
            <a:r>
              <a:rPr lang="cs-CZ" b="1" dirty="0" smtClean="0">
                <a:latin typeface="+mn-lt"/>
              </a:rPr>
              <a:t>:</a:t>
            </a:r>
            <a:br>
              <a:rPr lang="cs-CZ" b="1" dirty="0" smtClean="0">
                <a:latin typeface="+mn-lt"/>
              </a:rPr>
            </a:br>
            <a:r>
              <a:rPr lang="cs-CZ" sz="1200" i="1" dirty="0" smtClean="0">
                <a:latin typeface="+mn-lt"/>
              </a:rPr>
              <a:t>řazeno podle reálného vlivu na zájem o změnu operátora</a:t>
            </a:r>
            <a:endParaRPr lang="cs-CZ" sz="1200" i="1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32975" y="3284984"/>
            <a:ext cx="1944216" cy="2160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32975" y="4149080"/>
            <a:ext cx="1944216" cy="2160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 a cíle výzkumu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sz="1600" b="1" dirty="0" smtClean="0"/>
              <a:t>VÝCHODISKA VÝZKUMU</a:t>
            </a:r>
          </a:p>
          <a:p>
            <a:r>
              <a:rPr lang="cs-CZ" sz="1600" dirty="0" smtClean="0"/>
              <a:t>Společnost ČTÚ oslovila agenturu </a:t>
            </a:r>
            <a:r>
              <a:rPr lang="cs-CZ" sz="1600" dirty="0" err="1" smtClean="0"/>
              <a:t>ppm</a:t>
            </a:r>
            <a:r>
              <a:rPr lang="cs-CZ" sz="1600" dirty="0" smtClean="0"/>
              <a:t> </a:t>
            </a:r>
            <a:r>
              <a:rPr lang="cs-CZ" sz="1600" dirty="0" err="1" smtClean="0"/>
              <a:t>factum</a:t>
            </a:r>
            <a:r>
              <a:rPr lang="cs-CZ" sz="1600" dirty="0" smtClean="0"/>
              <a:t> </a:t>
            </a:r>
            <a:r>
              <a:rPr lang="cs-CZ" sz="1600" dirty="0" err="1" smtClean="0"/>
              <a:t>research</a:t>
            </a:r>
            <a:r>
              <a:rPr lang="cs-CZ" sz="1600" dirty="0" smtClean="0"/>
              <a:t> s veřejnou zakázkou malého rozsahu, která je zaměřena na zjištění spokojenosti uživatelů mobilních služeb v České republice.</a:t>
            </a:r>
          </a:p>
          <a:p>
            <a:r>
              <a:rPr lang="cs-CZ" sz="1600" dirty="0" smtClean="0"/>
              <a:t>Průzkum je plánován jako reakce na změny, ke kterým dochází v posledních měsících na trhu mobilních operátorů.</a:t>
            </a:r>
          </a:p>
          <a:p>
            <a:pPr>
              <a:buNone/>
            </a:pPr>
            <a:r>
              <a:rPr lang="cs-CZ" sz="1600" b="1" dirty="0" smtClean="0"/>
              <a:t>CÍLE VÝZKUMU</a:t>
            </a:r>
          </a:p>
          <a:p>
            <a:r>
              <a:rPr lang="cs-CZ" sz="1600" dirty="0" smtClean="0"/>
              <a:t>současné využívání služeb mobilních operátorů z hlediska značky, spokojenost, datových služeb</a:t>
            </a:r>
          </a:p>
          <a:p>
            <a:r>
              <a:rPr lang="cs-CZ" sz="1600" dirty="0" smtClean="0"/>
              <a:t>zkušenost se změnou operátora nebo služby / tarifu v posledních 13 měsících a hodnocení této zkušenosti</a:t>
            </a:r>
          </a:p>
          <a:p>
            <a:r>
              <a:rPr lang="cs-CZ" sz="1600" dirty="0" smtClean="0"/>
              <a:t>zájem o změnu poskytovatele mobilních služeb / o změnu služby nebo tarifu v případě výhodné nabídky</a:t>
            </a:r>
          </a:p>
          <a:p>
            <a:r>
              <a:rPr lang="cs-CZ" sz="1600" dirty="0" smtClean="0"/>
              <a:t>analýza </a:t>
            </a:r>
            <a:r>
              <a:rPr lang="cs-CZ" sz="1600" dirty="0" err="1" smtClean="0"/>
              <a:t>motivátorů</a:t>
            </a:r>
            <a:r>
              <a:rPr lang="cs-CZ" sz="1600" dirty="0" smtClean="0"/>
              <a:t> vedoucích ke změně operátora / služby nebo tarifu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pic>
        <p:nvPicPr>
          <p:cNvPr id="6" name="Obrázek 5" descr="c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7992" y="4869160"/>
            <a:ext cx="1820507" cy="172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volání / datových služeb a nabídka služeb za výhodnou cenu mají </a:t>
            </a:r>
            <a:r>
              <a:rPr lang="cs-CZ" dirty="0" err="1" smtClean="0"/>
              <a:t>deklarovaně</a:t>
            </a:r>
            <a:r>
              <a:rPr lang="cs-CZ" dirty="0" smtClean="0"/>
              <a:t> i reálně nejvyšší vliv na změnu služby u operátora.</a:t>
            </a:r>
            <a:endParaRPr lang="cs-CZ" dirty="0"/>
          </a:p>
        </p:txBody>
      </p:sp>
      <p:graphicFrame>
        <p:nvGraphicFramePr>
          <p:cNvPr id="7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179388" y="1331913"/>
          <a:ext cx="878522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80728"/>
            <a:ext cx="60140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n-lt"/>
              </a:rPr>
              <a:t>Deklarovaná síla impulzu vedoucího </a:t>
            </a:r>
            <a:r>
              <a:rPr lang="cs-CZ" b="1" u="sng" dirty="0" smtClean="0">
                <a:latin typeface="+mn-lt"/>
              </a:rPr>
              <a:t>ke změně služby / tarifu</a:t>
            </a:r>
            <a:r>
              <a:rPr lang="cs-CZ" b="1" dirty="0" smtClean="0">
                <a:latin typeface="+mn-lt"/>
              </a:rPr>
              <a:t>:</a:t>
            </a:r>
            <a:br>
              <a:rPr lang="cs-CZ" b="1" dirty="0" smtClean="0">
                <a:latin typeface="+mn-lt"/>
              </a:rPr>
            </a:br>
            <a:r>
              <a:rPr lang="cs-CZ" sz="1200" i="1" dirty="0" smtClean="0">
                <a:latin typeface="+mn-lt"/>
              </a:rPr>
              <a:t>řazeno podle reálného vlivu na zájem o změnu služby / operátora</a:t>
            </a:r>
            <a:endParaRPr lang="cs-CZ" sz="12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Zájemci o změnu operátora / služby častěji využívají chytré telefony.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9087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Profil zájemců o „změnu“: Využívání soukromého telefonního čísla</a:t>
            </a:r>
            <a:endParaRPr lang="cs-CZ" b="1" dirty="0">
              <a:latin typeface="+mn-lt"/>
            </a:endParaRPr>
          </a:p>
        </p:txBody>
      </p:sp>
      <p:graphicFrame>
        <p:nvGraphicFramePr>
          <p:cNvPr id="10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Zástupný symbol pro obsah 7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Zástupný symbol pro obsah 7"/>
          <p:cNvGraphicFramePr>
            <a:graphicFrameLocks noGrp="1"/>
          </p:cNvGraphicFramePr>
          <p:nvPr>
            <p:ph sz="half" idx="14"/>
          </p:nvPr>
        </p:nvGraphicFramePr>
        <p:xfrm>
          <a:off x="179388" y="4032250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Zástupný symbol pro obsah 7"/>
          <p:cNvGraphicFramePr>
            <a:graphicFrameLocks noGrp="1"/>
          </p:cNvGraphicFramePr>
          <p:nvPr>
            <p:ph sz="half" idx="11"/>
          </p:nvPr>
        </p:nvGraphicFramePr>
        <p:xfrm>
          <a:off x="4643438" y="4032250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ovéPole 24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/>
              <a:t>Zájemci o „změnu“ jsou klienty všech klíčových operátorů na trhu. Žádný </a:t>
            </a:r>
            <a:br>
              <a:rPr lang="cs-CZ" sz="1800" dirty="0" smtClean="0"/>
            </a:br>
            <a:r>
              <a:rPr lang="cs-CZ" sz="1800" dirty="0" smtClean="0"/>
              <a:t>z operátorů nemá ve svém univerzu  méně / více zájemců o „změnu“.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9087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Profil zájemců o „změnu“: Hlavní poskytovatel mobilních služeb</a:t>
            </a:r>
            <a:endParaRPr lang="cs-CZ" b="1" dirty="0">
              <a:latin typeface="+mn-lt"/>
            </a:endParaRPr>
          </a:p>
        </p:txBody>
      </p:sp>
      <p:graphicFrame>
        <p:nvGraphicFramePr>
          <p:cNvPr id="17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Zástupný symbol pro obsah 7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Zástupný symbol pro obsah 7"/>
          <p:cNvGraphicFramePr>
            <a:graphicFrameLocks noGrp="1"/>
          </p:cNvGraphicFramePr>
          <p:nvPr>
            <p:ph sz="half" idx="14"/>
          </p:nvPr>
        </p:nvGraphicFramePr>
        <p:xfrm>
          <a:off x="179388" y="4032250"/>
          <a:ext cx="4321175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Zájemci o změnu operátora v následujících 6 měsících jsou více vyhranění ve svém vnímání změn na trhu.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graphicFrame>
        <p:nvGraphicFramePr>
          <p:cNvPr id="18" name="Zástupný symbol pro obsah 7"/>
          <p:cNvGraphicFramePr>
            <a:graphicFrameLocks noGrp="1"/>
          </p:cNvGraphicFramePr>
          <p:nvPr>
            <p:ph sz="half" idx="12"/>
          </p:nvPr>
        </p:nvGraphicFramePr>
        <p:xfrm>
          <a:off x="179388" y="1331913"/>
          <a:ext cx="4321175" cy="324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Zástupný symbol pro obsah 7"/>
          <p:cNvGraphicFramePr>
            <a:graphicFrameLocks noGrp="1"/>
          </p:cNvGraphicFramePr>
          <p:nvPr>
            <p:ph sz="half" idx="13"/>
          </p:nvPr>
        </p:nvGraphicFramePr>
        <p:xfrm>
          <a:off x="4643438" y="1331913"/>
          <a:ext cx="4321175" cy="324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07504" y="9087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n-lt"/>
              </a:rPr>
              <a:t>Profil zájemců o „změnu“: Vnímání změn na trhu a využívání datových služeb</a:t>
            </a:r>
            <a:endParaRPr lang="cs-CZ" b="1" dirty="0">
              <a:latin typeface="+mn-lt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308304" y="6444242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>
                <a:solidFill>
                  <a:srgbClr val="FF0000"/>
                </a:solidFill>
                <a:latin typeface="+mn-lt"/>
              </a:rPr>
              <a:t>výrazně více než v celku</a:t>
            </a:r>
          </a:p>
          <a:p>
            <a:r>
              <a:rPr lang="cs-CZ" sz="1000" i="1" dirty="0" smtClean="0">
                <a:solidFill>
                  <a:srgbClr val="0070C0"/>
                </a:solidFill>
                <a:latin typeface="+mn-lt"/>
              </a:rPr>
              <a:t>výrazně méně než v celku</a:t>
            </a:r>
            <a:endParaRPr lang="cs-CZ" sz="1000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Demografický profil výběrového vzorku (1/2)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179388" y="980733"/>
          <a:ext cx="8785224" cy="534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04"/>
                <a:gridCol w="1464204"/>
                <a:gridCol w="1464204"/>
                <a:gridCol w="1464204"/>
                <a:gridCol w="1464204"/>
                <a:gridCol w="1464204"/>
              </a:tblGrid>
              <a:tr h="256751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Celkem</a:t>
                      </a:r>
                    </a:p>
                    <a:p>
                      <a:pPr algn="ctr"/>
                      <a:r>
                        <a:rPr lang="cs-CZ" sz="1000" b="1" dirty="0" smtClean="0"/>
                        <a:t>n =1 501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KLIENTI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20">
                <a:tc>
                  <a:txBody>
                    <a:bodyPr/>
                    <a:lstStyle/>
                    <a:p>
                      <a:pPr algn="r"/>
                      <a:r>
                        <a:rPr lang="cs-CZ" sz="1000" dirty="0" smtClean="0"/>
                        <a:t>v %</a:t>
                      </a:r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O2 – </a:t>
                      </a:r>
                      <a:r>
                        <a:rPr lang="cs-CZ" sz="1000" b="1" dirty="0" err="1" smtClean="0">
                          <a:solidFill>
                            <a:schemeClr val="bg1"/>
                          </a:solidFill>
                        </a:rPr>
                        <a:t>Telefónica</a:t>
                      </a:r>
                      <a:endParaRPr lang="cs-CZ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cs-CZ" sz="1000" b="1" baseline="0" dirty="0" smtClean="0">
                          <a:solidFill>
                            <a:schemeClr val="bg1"/>
                          </a:solidFill>
                        </a:rPr>
                        <a:t> = 512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T-Mobile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531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Vodafone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374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Virtuálních operátorů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84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POHLAVÍ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Muž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Žena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VĚK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15-24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25-34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35-44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45-54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55-70 let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751"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VZDĚLÁNÍ</a:t>
                      </a:r>
                      <a:endParaRPr lang="cs-CZ" sz="1000" b="1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b="1" i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bez maturity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střední s maturitou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vysokoškolské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RODINNÝ STAV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svobodný/á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ženatý / </a:t>
                      </a:r>
                      <a:r>
                        <a:rPr lang="cs-CZ" sz="1000" b="0" i="0" u="none" strike="noStrike" dirty="0" smtClean="0">
                          <a:latin typeface="+mn-lt"/>
                        </a:rPr>
                        <a:t>vdaná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rozvedený/á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vdovec / vdova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EKONOMICKÁ</a:t>
                      </a:r>
                      <a:r>
                        <a:rPr lang="cs-CZ" sz="1000" b="1" i="0" u="none" strike="noStrike" baseline="0" dirty="0" smtClean="0">
                          <a:latin typeface="+mn-lt"/>
                        </a:rPr>
                        <a:t> AKTIVITA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řadový zaměstnanec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96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zaměstnanec s podřízenými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živnostník / podnikatel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student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049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důchodce</a:t>
                      </a:r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96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ostatní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ekonomicky neaktivní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Demografický profil výběrového vzorku (2/2)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2"/>
          </p:nvPr>
        </p:nvGraphicFramePr>
        <p:xfrm>
          <a:off x="179388" y="980729"/>
          <a:ext cx="8785224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04"/>
                <a:gridCol w="1464204"/>
                <a:gridCol w="1464204"/>
                <a:gridCol w="1464204"/>
                <a:gridCol w="1464204"/>
                <a:gridCol w="1464204"/>
              </a:tblGrid>
              <a:tr h="270140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Celkem</a:t>
                      </a:r>
                    </a:p>
                    <a:p>
                      <a:pPr algn="ctr"/>
                      <a:r>
                        <a:rPr lang="cs-CZ" sz="1000" b="1" dirty="0" smtClean="0"/>
                        <a:t>n =1 501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000" b="1" dirty="0" smtClean="0"/>
                        <a:t>KLIENTI</a:t>
                      </a:r>
                      <a:endParaRPr lang="cs-CZ" sz="10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77">
                <a:tc>
                  <a:txBody>
                    <a:bodyPr/>
                    <a:lstStyle/>
                    <a:p>
                      <a:pPr algn="r"/>
                      <a:r>
                        <a:rPr lang="cs-CZ" sz="1000" dirty="0" smtClean="0"/>
                        <a:t>v %</a:t>
                      </a:r>
                      <a:endParaRPr lang="cs-CZ" sz="1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O2 – </a:t>
                      </a:r>
                      <a:r>
                        <a:rPr lang="cs-CZ" sz="1000" b="1" dirty="0" err="1" smtClean="0">
                          <a:solidFill>
                            <a:schemeClr val="bg1"/>
                          </a:solidFill>
                        </a:rPr>
                        <a:t>Telefónica</a:t>
                      </a:r>
                      <a:endParaRPr lang="cs-CZ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cs-CZ" sz="1000" b="1" baseline="0" dirty="0" smtClean="0">
                          <a:solidFill>
                            <a:schemeClr val="bg1"/>
                          </a:solidFill>
                        </a:rPr>
                        <a:t> = 512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T-Mobile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531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Vodafone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374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Virtuálních operátorů</a:t>
                      </a:r>
                    </a:p>
                    <a:p>
                      <a:pPr algn="ctr"/>
                      <a:r>
                        <a:rPr lang="cs-CZ" sz="1000" b="1" dirty="0" smtClean="0">
                          <a:solidFill>
                            <a:schemeClr val="bg1"/>
                          </a:solidFill>
                        </a:rPr>
                        <a:t>n = 84</a:t>
                      </a:r>
                      <a:endParaRPr lang="cs-C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REGION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Praha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err="1">
                          <a:latin typeface="+mn-lt"/>
                        </a:rPr>
                        <a:t>Královehradecký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Vysočina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err="1">
                          <a:latin typeface="+mn-lt"/>
                        </a:rPr>
                        <a:t>Jihomoravký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227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1" i="0" u="none" strike="noStrike" dirty="0" smtClean="0">
                          <a:latin typeface="+mn-lt"/>
                        </a:rPr>
                        <a:t>VELIKOST MÍSTA BYDLIŠTĚ</a:t>
                      </a:r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do 499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500 </a:t>
                      </a:r>
                      <a:r>
                        <a:rPr lang="cs-CZ" sz="1000" b="0" i="0" u="none" strike="noStrike" dirty="0" smtClean="0">
                          <a:latin typeface="+mn-lt"/>
                        </a:rPr>
                        <a:t>–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1999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2000 -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4999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 smtClean="0">
                          <a:latin typeface="+mn-lt"/>
                        </a:rPr>
                        <a:t>5000 - </a:t>
                      </a:r>
                      <a:r>
                        <a:rPr lang="cs-CZ" sz="1000" b="0" i="0" u="none" strike="noStrike" dirty="0">
                          <a:latin typeface="+mn-lt"/>
                        </a:rPr>
                        <a:t>19 999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20 000 - 99 999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39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cs-CZ" sz="1000" b="0" i="0" u="none" strike="noStrike" dirty="0">
                          <a:latin typeface="+mn-lt"/>
                        </a:rPr>
                        <a:t>100 000 nebo více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(1/4)</a:t>
            </a:r>
            <a:endParaRPr lang="cs-CZ" dirty="0"/>
          </a:p>
        </p:txBody>
      </p:sp>
      <p:pic>
        <p:nvPicPr>
          <p:cNvPr id="6" name="Zástupný symbol pro obsah 5" descr="pag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342311" cy="504031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pic>
        <p:nvPicPr>
          <p:cNvPr id="7" name="Obrázek 6" descr="p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283123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(2/4)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pic>
        <p:nvPicPr>
          <p:cNvPr id="9" name="Zástupný symbol pro obsah 8" descr="page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222827" cy="5040312"/>
          </a:xfrm>
        </p:spPr>
      </p:pic>
      <p:pic>
        <p:nvPicPr>
          <p:cNvPr id="10" name="Obrázek 9" descr="pag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500" y="1268760"/>
            <a:ext cx="3206658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(3/4)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pic>
        <p:nvPicPr>
          <p:cNvPr id="7" name="Zástupný symbol pro obsah 6" descr="pag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1368" y="1331913"/>
            <a:ext cx="3232520" cy="5040312"/>
          </a:xfrm>
        </p:spPr>
      </p:pic>
      <p:pic>
        <p:nvPicPr>
          <p:cNvPr id="8" name="Obrázek 7" descr="pag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0434" y="1353824"/>
            <a:ext cx="3254014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Metodika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C572B-7E10-434F-BB8A-53458890D4A5}" type="slidenum">
              <a:rPr lang="cs-CZ"/>
              <a:pPr>
                <a:defRPr/>
              </a:pPr>
              <a:t>4</a:t>
            </a:fld>
            <a:endParaRPr lang="cs-CZ"/>
          </a:p>
        </p:txBody>
      </p:sp>
      <p:graphicFrame>
        <p:nvGraphicFramePr>
          <p:cNvPr id="8" name="Zástupný symbol pro obsah 4"/>
          <p:cNvGraphicFramePr>
            <a:graphicFrameLocks/>
          </p:cNvGraphicFramePr>
          <p:nvPr/>
        </p:nvGraphicFramePr>
        <p:xfrm>
          <a:off x="179388" y="1484782"/>
          <a:ext cx="8770250" cy="45547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8396"/>
                <a:gridCol w="6321854"/>
              </a:tblGrid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Výzkum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Vnímání změn na trhu mobilních operátorů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Dodavatel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ppm factum research s.r.o. (ID 130286)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Cílová skupina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online obecná populace ve věku 18 let a více, která využívá mobilních operátorů pro soukromé potřeby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Metoda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online dotazování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Sběr dat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reprezentativní výběr při stanovení kvót na pohlaví, věk, velikost místa bydliště a region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Průměrná délka rozhovoru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10 minut</a:t>
                      </a:r>
                      <a:endParaRPr lang="cs-CZ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Velikost výběrového souboru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0" noProof="0" dirty="0" smtClean="0">
                          <a:solidFill>
                            <a:schemeClr val="tx1"/>
                          </a:solidFill>
                        </a:rPr>
                        <a:t>1 501 respondentů</a:t>
                      </a:r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 v členění podle využívaného operátora: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O2 – </a:t>
                      </a:r>
                      <a:r>
                        <a:rPr lang="cs-CZ" sz="1200" b="0" baseline="0" noProof="0" dirty="0" err="1" smtClean="0">
                          <a:solidFill>
                            <a:schemeClr val="tx1"/>
                          </a:solidFill>
                        </a:rPr>
                        <a:t>Telefónica</a:t>
                      </a:r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: 	512 respondentů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T-Mobile:		531 respondentů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Vodafone:		374 respondentů</a:t>
                      </a:r>
                    </a:p>
                    <a:p>
                      <a:pPr algn="l"/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</a:rPr>
                        <a:t>Virtuální operátoři:	84 respondentů</a:t>
                      </a:r>
                      <a:endParaRPr lang="cs-CZ" sz="12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Analýza</a:t>
                      </a:r>
                    </a:p>
                  </a:txBody>
                  <a:tcPr marL="35922" marR="359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Zpracování statistickým programem SPSS, čištění dat, třídění 1. a 2. stupně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 (4/4)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pic>
        <p:nvPicPr>
          <p:cNvPr id="7" name="Zástupný symbol pro obsah 6" descr="page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880000" cy="1861017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Připravila společnost ppm factum research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/>
              <a:t>Jana Bartelová,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Technologies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b="1" dirty="0" smtClean="0"/>
              <a:t>ppm factum research s.r.o.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 smtClean="0"/>
              <a:t>Office Park Nové Butovice / 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dirty="0" smtClean="0"/>
              <a:t>Bucharova 1281/2, 158 00  Praha13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dirty="0" smtClean="0"/>
              <a:t>Mobil: +420 731 403 634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/>
              <a:t>Tel.: +420 233 111 000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dirty="0" smtClean="0"/>
              <a:t>Fax: +420 233 111 002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/>
              <a:t>e-mail: </a:t>
            </a:r>
            <a:r>
              <a:rPr lang="cs-CZ" sz="1200" u="sng" dirty="0" err="1" smtClean="0"/>
              <a:t>bartelova</a:t>
            </a:r>
            <a:r>
              <a:rPr lang="cs-CZ" sz="1200" u="sng" dirty="0" smtClean="0"/>
              <a:t>@</a:t>
            </a:r>
            <a:r>
              <a:rPr lang="cs-CZ" sz="1200" u="sng" dirty="0" err="1" smtClean="0"/>
              <a:t>ppmfactum.cz</a:t>
            </a:r>
            <a:endParaRPr lang="cs-CZ" sz="1200" u="sng" dirty="0" smtClean="0"/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u="sng" dirty="0" smtClean="0"/>
              <a:t>www.factum.cz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endParaRPr lang="cs-CZ" sz="12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dirty="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 smtClean="0">
                <a:cs typeface="Times New Roman" charset="0"/>
              </a:rPr>
              <a:t>Firma je zapsána v obchodním rejstříku u Městského soudu v Praze, oddíl C, vložka 13338,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000" dirty="0" smtClean="0">
                <a:cs typeface="Times New Roman" charset="0"/>
              </a:rPr>
              <a:t>datum zápisu: 6. </a:t>
            </a:r>
            <a:r>
              <a:rPr lang="cs-CZ" sz="1000" dirty="0" smtClean="0"/>
              <a:t>ř</a:t>
            </a:r>
            <a:r>
              <a:rPr lang="cs-CZ" sz="1000" dirty="0" smtClean="0">
                <a:cs typeface="Times New Roman" charset="0"/>
              </a:rPr>
              <a:t>íjna 1992.</a:t>
            </a:r>
            <a:r>
              <a:rPr lang="cs-CZ" sz="1000" dirty="0" smtClean="0"/>
              <a:t>IČO 47121793, DIČ CZ47121793</a:t>
            </a:r>
          </a:p>
          <a:p>
            <a:endParaRPr lang="cs-CZ" sz="1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107950" y="3717627"/>
            <a:ext cx="8856663" cy="31403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výsledků: </a:t>
            </a:r>
            <a:br>
              <a:rPr lang="cs-CZ" dirty="0" smtClean="0"/>
            </a:br>
            <a:r>
              <a:rPr lang="cs-CZ" dirty="0" smtClean="0"/>
              <a:t>SOUČASNÉ využívání mobilních operátorů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052736"/>
            <a:ext cx="8784000" cy="5040000"/>
          </a:xfrm>
        </p:spPr>
        <p:txBody>
          <a:bodyPr/>
          <a:lstStyle/>
          <a:p>
            <a:r>
              <a:rPr lang="cs-CZ" dirty="0" smtClean="0"/>
              <a:t>Mezi uživateli mobilních telefonů nadále </a:t>
            </a:r>
            <a:r>
              <a:rPr lang="cs-CZ" b="1" dirty="0" smtClean="0"/>
              <a:t>převládají klasické mobilní telefony</a:t>
            </a:r>
            <a:r>
              <a:rPr lang="cs-CZ" dirty="0" smtClean="0"/>
              <a:t>. </a:t>
            </a:r>
            <a:r>
              <a:rPr lang="cs-CZ" b="1" dirty="0" smtClean="0"/>
              <a:t>„</a:t>
            </a:r>
            <a:r>
              <a:rPr lang="cs-CZ" b="1" dirty="0" err="1" smtClean="0"/>
              <a:t>Smartphony</a:t>
            </a:r>
            <a:r>
              <a:rPr lang="cs-CZ" b="1" dirty="0" smtClean="0"/>
              <a:t>“ </a:t>
            </a:r>
            <a:r>
              <a:rPr lang="cs-CZ" dirty="0" smtClean="0"/>
              <a:t>jsou však výrazněji rozšířeny mezi </a:t>
            </a:r>
            <a:r>
              <a:rPr lang="cs-CZ" b="1" dirty="0" smtClean="0"/>
              <a:t>mladší generací</a:t>
            </a:r>
            <a:r>
              <a:rPr lang="cs-CZ" dirty="0" smtClean="0"/>
              <a:t>, především studenty. Je tedy možné předpokládat jejich rostoucí zastoupení.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O2-</a:t>
            </a:r>
            <a:r>
              <a:rPr lang="cs-CZ" b="1" dirty="0" err="1" smtClean="0"/>
              <a:t>Telefónica</a:t>
            </a:r>
            <a:r>
              <a:rPr lang="cs-CZ" dirty="0" smtClean="0"/>
              <a:t> a </a:t>
            </a:r>
            <a:r>
              <a:rPr lang="cs-CZ" b="1" dirty="0" smtClean="0"/>
              <a:t>T-Mobile</a:t>
            </a:r>
            <a:r>
              <a:rPr lang="cs-CZ" dirty="0" smtClean="0"/>
              <a:t> jsou nadále </a:t>
            </a:r>
            <a:r>
              <a:rPr lang="cs-CZ" b="1" dirty="0" smtClean="0"/>
              <a:t>klíčovými operátory </a:t>
            </a:r>
            <a:r>
              <a:rPr lang="cs-CZ" dirty="0" smtClean="0"/>
              <a:t>na  trhu mobilních služeb. Rozdělují si mezi sebe více než 70% všech klientů. Jeden ze čtyř zákazníků patří mezi klienty Vodafone. Využívání virtuálních operátorů přiznává </a:t>
            </a:r>
            <a:br>
              <a:rPr lang="cs-CZ" dirty="0" smtClean="0"/>
            </a:br>
            <a:r>
              <a:rPr lang="cs-CZ" dirty="0" smtClean="0"/>
              <a:t>6% univerza.</a:t>
            </a:r>
          </a:p>
          <a:p>
            <a:r>
              <a:rPr lang="cs-CZ" dirty="0" smtClean="0"/>
              <a:t>V rámci mobilních služeb </a:t>
            </a:r>
            <a:r>
              <a:rPr lang="cs-CZ" b="1" dirty="0" smtClean="0"/>
              <a:t>převládá využívání post-</a:t>
            </a:r>
            <a:r>
              <a:rPr lang="cs-CZ" b="1" dirty="0" err="1" smtClean="0"/>
              <a:t>paidu</a:t>
            </a:r>
            <a:r>
              <a:rPr lang="cs-CZ" dirty="0" smtClean="0"/>
              <a:t>, který přiznávají tři čtvrtiny klientů. Předplacená karta je více rozšířena mezi staršími lidmi a klienty s nízkými osobními příjmy.</a:t>
            </a:r>
          </a:p>
          <a:p>
            <a:r>
              <a:rPr lang="cs-CZ" b="1" dirty="0" smtClean="0"/>
              <a:t>Spokojenost se současným hlavním operátorem je vysoká</a:t>
            </a:r>
            <a:r>
              <a:rPr lang="cs-CZ" dirty="0" smtClean="0"/>
              <a:t> – pouze jeden z deseti zákazníků připouští nespokojenost. O něco nižší spokojenost je mezi klienty společnosti O2-</a:t>
            </a:r>
            <a:r>
              <a:rPr lang="cs-CZ" dirty="0" err="1" smtClean="0"/>
              <a:t>Telefónica</a:t>
            </a:r>
            <a:r>
              <a:rPr lang="cs-CZ" dirty="0" smtClean="0"/>
              <a:t>. Naopak více spokojeni jsou se svým operátorem klienti Vodafone a virtuálních operátorů.</a:t>
            </a:r>
          </a:p>
          <a:p>
            <a:r>
              <a:rPr lang="cs-CZ" b="1" dirty="0" smtClean="0"/>
              <a:t>Internet v mobilu </a:t>
            </a:r>
            <a:r>
              <a:rPr lang="cs-CZ" dirty="0" smtClean="0"/>
              <a:t>v současnosti </a:t>
            </a:r>
            <a:r>
              <a:rPr lang="cs-CZ" b="1" dirty="0" smtClean="0"/>
              <a:t>využívá cca polovina všech uživatelů mobilních služeb</a:t>
            </a:r>
            <a:r>
              <a:rPr lang="cs-CZ" dirty="0" smtClean="0"/>
              <a:t>. Datové služby jsou typičtější pro mladší generace, studenty, manažery ve firmách a lidi ve vyšších příjmových skupinách.</a:t>
            </a:r>
          </a:p>
          <a:p>
            <a:r>
              <a:rPr lang="cs-CZ" b="1" dirty="0" smtClean="0"/>
              <a:t>Polovina uživatelů </a:t>
            </a:r>
            <a:r>
              <a:rPr lang="cs-CZ" dirty="0" smtClean="0"/>
              <a:t>internetu v mobilu přiznává </a:t>
            </a:r>
            <a:r>
              <a:rPr lang="cs-CZ" b="1" dirty="0" smtClean="0"/>
              <a:t>datový limit do 1 000 MB</a:t>
            </a:r>
            <a:r>
              <a:rPr lang="cs-CZ" dirty="0" smtClean="0"/>
              <a:t>. Další cca jedna čtvrtina svůj datový limit nezná.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výsledků: </a:t>
            </a:r>
            <a:br>
              <a:rPr lang="cs-CZ" dirty="0" smtClean="0"/>
            </a:br>
            <a:r>
              <a:rPr lang="cs-CZ" dirty="0" smtClean="0"/>
              <a:t>Využívání mobilních operátorů v MINULOSTI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052736"/>
            <a:ext cx="8784000" cy="5040000"/>
          </a:xfrm>
        </p:spPr>
        <p:txBody>
          <a:bodyPr/>
          <a:lstStyle/>
          <a:p>
            <a:r>
              <a:rPr lang="cs-CZ" dirty="0" smtClean="0"/>
              <a:t>Dva ze tří klientů mobilních služeb využívá svého operátorů již déle než 5 let. </a:t>
            </a:r>
            <a:r>
              <a:rPr lang="cs-CZ" b="1" dirty="0" smtClean="0"/>
              <a:t>Změnu operátora </a:t>
            </a:r>
            <a:r>
              <a:rPr lang="cs-CZ" dirty="0" smtClean="0"/>
              <a:t>v posledních </a:t>
            </a:r>
            <a:br>
              <a:rPr lang="cs-CZ" dirty="0" smtClean="0"/>
            </a:br>
            <a:r>
              <a:rPr lang="cs-CZ" dirty="0" smtClean="0"/>
              <a:t>13 měsících </a:t>
            </a:r>
            <a:r>
              <a:rPr lang="cs-CZ" b="1" dirty="0" smtClean="0"/>
              <a:t>přiznává 15% univerza zákazníků</a:t>
            </a:r>
            <a:r>
              <a:rPr lang="cs-CZ" dirty="0" smtClean="0"/>
              <a:t>.  Pochopitelně jsou tito klienti nejčastěji v řadách současných zákazníků virtuálních operátorů.</a:t>
            </a:r>
          </a:p>
          <a:p>
            <a:r>
              <a:rPr lang="cs-CZ" dirty="0" smtClean="0"/>
              <a:t>Klíčoví operátoři (O2, T-Mobile a Vodafone) si své zákazníky „přelévají“, tj. získávají a ztrácejí klienty na úkor konkurence, ale přesuny jsou více méně vyrovnané. Zákazníci virtuálních operátorů se výrazně častěji rekrutují z řad klientů T-Mobile.</a:t>
            </a:r>
          </a:p>
          <a:p>
            <a:r>
              <a:rPr lang="cs-CZ" b="1" dirty="0" smtClean="0"/>
              <a:t>Změnu služby nebo tarifu</a:t>
            </a:r>
            <a:r>
              <a:rPr lang="cs-CZ" dirty="0" smtClean="0"/>
              <a:t> v posledním roce přiznává </a:t>
            </a:r>
            <a:r>
              <a:rPr lang="cs-CZ" b="1" dirty="0" smtClean="0"/>
              <a:t>více než polovina zákazníků mobilních služeb</a:t>
            </a:r>
            <a:r>
              <a:rPr lang="cs-CZ" dirty="0" smtClean="0"/>
              <a:t>. Častěji jde </a:t>
            </a:r>
            <a:br>
              <a:rPr lang="cs-CZ" dirty="0" smtClean="0"/>
            </a:br>
            <a:r>
              <a:rPr lang="cs-CZ" dirty="0" smtClean="0"/>
              <a:t>o klienty O2, kde čtvrtina zákazníků uvádí, že je se změnou služby oslovil sám operátor.</a:t>
            </a:r>
          </a:p>
          <a:p>
            <a:r>
              <a:rPr lang="cs-CZ" dirty="0" smtClean="0"/>
              <a:t>Výsledky ukazují, že </a:t>
            </a:r>
            <a:r>
              <a:rPr lang="cs-CZ" b="1" dirty="0" smtClean="0"/>
              <a:t>operátoři mají proces změny služby zvládnutý velmi dobře</a:t>
            </a:r>
            <a:r>
              <a:rPr lang="cs-CZ" dirty="0" smtClean="0"/>
              <a:t>. Nespokojenost s procesem změny služby připouští pouze cca 7% zákazníků. Nižší spokojenost je pouze mezi O2 klienty, což může být ovlivněno i vyšší aktivitou samotného operátora, který své zákazníky více „obtěžuje“ s nabídkami na změnu služby.</a:t>
            </a:r>
          </a:p>
          <a:p>
            <a:r>
              <a:rPr lang="cs-CZ" b="1" dirty="0" smtClean="0"/>
              <a:t>Změny na trhu mobilních služeb považuje za významné / dostatečné polovina klientů</a:t>
            </a:r>
            <a:r>
              <a:rPr lang="cs-CZ" dirty="0" smtClean="0"/>
              <a:t>. Častěji jde o současné klienty virtuálních operátorů a o mladší generaci.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hlavních výsledků: </a:t>
            </a:r>
            <a:br>
              <a:rPr lang="cs-CZ" dirty="0" smtClean="0"/>
            </a:br>
            <a:r>
              <a:rPr lang="cs-CZ" dirty="0" smtClean="0"/>
              <a:t>Využívání mobilních operátorů v BUDOUCNU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052736"/>
            <a:ext cx="8784000" cy="5040000"/>
          </a:xfrm>
        </p:spPr>
        <p:txBody>
          <a:bodyPr/>
          <a:lstStyle/>
          <a:p>
            <a:r>
              <a:rPr lang="cs-CZ" b="1" dirty="0" smtClean="0"/>
              <a:t>Změnu operátora v budoucnu připouští 13% univerza</a:t>
            </a:r>
            <a:r>
              <a:rPr lang="cs-CZ" dirty="0" smtClean="0"/>
              <a:t>. Zákazníci O2-</a:t>
            </a:r>
            <a:r>
              <a:rPr lang="cs-CZ" dirty="0" err="1" smtClean="0"/>
              <a:t>Telefónica</a:t>
            </a:r>
            <a:r>
              <a:rPr lang="cs-CZ" dirty="0" smtClean="0"/>
              <a:t> deklarují mírně vyšší zájem opustit svého současného operátora.</a:t>
            </a:r>
          </a:p>
          <a:p>
            <a:r>
              <a:rPr lang="cs-CZ" b="1" dirty="0" smtClean="0"/>
              <a:t>Hlavními komunikačními faktory </a:t>
            </a:r>
            <a:r>
              <a:rPr lang="cs-CZ" dirty="0" smtClean="0"/>
              <a:t>jsou:</a:t>
            </a:r>
          </a:p>
          <a:p>
            <a:pPr lvl="1"/>
            <a:r>
              <a:rPr lang="cs-CZ" dirty="0" smtClean="0"/>
              <a:t>nabídka výhodnějšího volání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balíčku služeb za výhodnou cenu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možnost využívat všechny služby u jednoho operátora.</a:t>
            </a:r>
          </a:p>
          <a:p>
            <a:r>
              <a:rPr lang="cs-CZ" dirty="0" smtClean="0"/>
              <a:t>Mezi  </a:t>
            </a:r>
            <a:r>
              <a:rPr lang="cs-CZ" b="1" dirty="0" smtClean="0"/>
              <a:t>skryté </a:t>
            </a:r>
            <a:r>
              <a:rPr lang="cs-CZ" b="1" dirty="0" err="1" smtClean="0"/>
              <a:t>motivátory</a:t>
            </a:r>
            <a:r>
              <a:rPr lang="cs-CZ" dirty="0" smtClean="0"/>
              <a:t>, tj. atributy, o kterých lidé nemluví, ale reálně mají vysoký pozitivní vliv na zájem o změnu operátora, patří:</a:t>
            </a:r>
          </a:p>
          <a:p>
            <a:pPr lvl="1"/>
            <a:r>
              <a:rPr lang="cs-CZ" dirty="0" smtClean="0"/>
              <a:t>pomoc při změně operátora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dostatečně široká síť poboček operátora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skutečnost, zda operátor zákazníka aktivně osloví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doporučení přátel, rodiny a známých</a:t>
            </a:r>
          </a:p>
          <a:p>
            <a:pPr lvl="1">
              <a:spcBef>
                <a:spcPts val="200"/>
              </a:spcBef>
            </a:pPr>
            <a:r>
              <a:rPr lang="cs-CZ" dirty="0" smtClean="0"/>
              <a:t>skutečnost, že je značka na trhu nová</a:t>
            </a:r>
          </a:p>
          <a:p>
            <a:r>
              <a:rPr lang="cs-CZ" dirty="0" smtClean="0"/>
              <a:t>Výhodnější cena SMS zpráv a datových služeb jsou atributy, o kterých lidé často mluví, reálně však zájem o změnu operátora neovlivňují.</a:t>
            </a:r>
          </a:p>
          <a:p>
            <a:r>
              <a:rPr lang="cs-CZ" b="1" dirty="0" smtClean="0"/>
              <a:t>Deklarovaný zájem o změnu služby </a:t>
            </a:r>
            <a:r>
              <a:rPr lang="cs-CZ" dirty="0" smtClean="0"/>
              <a:t>v rámci současného operátora je mírně vyšší, </a:t>
            </a:r>
            <a:r>
              <a:rPr lang="cs-CZ" b="1" dirty="0" smtClean="0"/>
              <a:t>dosahuje 17% zákazníků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Podobně jaké při změně operátora, jsou i při změně služby / tarifu klíčové nabídky výhodného volání a výhodného balíčku služeb.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využívání mobilních služeb</a:t>
            </a:r>
            <a:endParaRPr lang="cs-CZ" dirty="0"/>
          </a:p>
        </p:txBody>
      </p:sp>
      <p:sp>
        <p:nvSpPr>
          <p:cNvPr id="4" name="Ovál 5"/>
          <p:cNvSpPr/>
          <p:nvPr/>
        </p:nvSpPr>
        <p:spPr>
          <a:xfrm>
            <a:off x="5868456" y="2348880"/>
            <a:ext cx="2808000" cy="28083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závěrečná zpráva">
  <a:themeElements>
    <a:clrScheme name="ppm factum">
      <a:dk1>
        <a:srgbClr val="595959"/>
      </a:dk1>
      <a:lt1>
        <a:srgbClr val="FFFFFF"/>
      </a:lt1>
      <a:dk2>
        <a:srgbClr val="333333"/>
      </a:dk2>
      <a:lt2>
        <a:srgbClr val="EAEAEA"/>
      </a:lt2>
      <a:accent1>
        <a:srgbClr val="5BB531"/>
      </a:accent1>
      <a:accent2>
        <a:srgbClr val="FFDC00"/>
      </a:accent2>
      <a:accent3>
        <a:srgbClr val="E9693C"/>
      </a:accent3>
      <a:accent4>
        <a:srgbClr val="B82928"/>
      </a:accent4>
      <a:accent5>
        <a:srgbClr val="623A3D"/>
      </a:accent5>
      <a:accent6>
        <a:srgbClr val="8B4A66"/>
      </a:accent6>
      <a:hlink>
        <a:srgbClr val="0000F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závěrečná zpráva</Template>
  <TotalTime>1297</TotalTime>
  <Words>2574</Words>
  <Application>Microsoft Office PowerPoint</Application>
  <PresentationFormat>Předvádění na obrazovce (4:3)</PresentationFormat>
  <Paragraphs>595</Paragraphs>
  <Slides>41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závěrečná zpráva</vt:lpstr>
      <vt:lpstr>Prezentace aplikace PowerPoint</vt:lpstr>
      <vt:lpstr>Obsah</vt:lpstr>
      <vt:lpstr>Východiska a cíle výzkumu</vt:lpstr>
      <vt:lpstr>Metodika</vt:lpstr>
      <vt:lpstr>Shrnutí hlavních výsledků</vt:lpstr>
      <vt:lpstr>Shrnutí hlavních výsledků:  SOUČASNÉ využívání mobilních operátorů</vt:lpstr>
      <vt:lpstr>Shrnutí hlavních výsledků:  Využívání mobilních operátorů v MINULOSTI</vt:lpstr>
      <vt:lpstr>Shrnutí hlavních výsledků:  Využívání mobilních operátorů v BUDOUCNU</vt:lpstr>
      <vt:lpstr>Současné využívání mobilních služeb</vt:lpstr>
      <vt:lpstr>Využívání klasického mobilního telefonu je vyšší než využívání smartphonů. Vzhledem k orientaci mladší části populace na chytré telefony, nebude tato „nadvláda“  již dlouho trvat.</vt:lpstr>
      <vt:lpstr>Klíčovými hráči trhu mobilních služeb jsou Telefónica a T-Mobile.</vt:lpstr>
      <vt:lpstr>Většina uživatelů mobilních služeb využívá měsíční vyúčtování přes fakturu. Předplacená karta je více vázána na starší lidi.</vt:lpstr>
      <vt:lpstr>Zákazníci jsou velmi spokojeni se službami hlavního operátora a to především na úrovni celkem spokojen, případně velmi spokojen.</vt:lpstr>
      <vt:lpstr>Většina univerza uživatelů mobilních služeb utrácí měsíčně za mobil 600 Kč a méně.</vt:lpstr>
      <vt:lpstr>Lidé preferují komunikaci prostřednictvím telefonního rozhovoru. SMS zprávy jsou klíčové pro jednoho z deseti klientů mobilních služeb.</vt:lpstr>
      <vt:lpstr>Internet v mobilu využívá polovina uživatelů mobilních služeb. Do budoucna je možné počítat s růstem využívání datových služeb, neboť jeho využívání je vázáno především na věkově mladší část univerza.</vt:lpstr>
      <vt:lpstr>Téměř čtvrtina uživatelů datových služeb nezná svůj datový limit na internet v mobilu.</vt:lpstr>
      <vt:lpstr>Třetina uživatelů internetu v mobilu považuje svůj datový limit za nedostatečný. Většina z těchto lidí je limitována cenou dat.</vt:lpstr>
      <vt:lpstr>Změna využívání mobilních služeb  v MINULOSTI</vt:lpstr>
      <vt:lpstr>Změnu operátora v minulosti přiznává cca 15% univerza, změnu služby nebo tarifu více než polovina univerza.</vt:lpstr>
      <vt:lpstr>Dvě třetiny univerza využívají svého současného operátora déle  než 5 let.</vt:lpstr>
      <vt:lpstr>Virtuální operátoři získávají nejvíce klientů od T-Mobilu. </vt:lpstr>
      <vt:lpstr>Téměř jednomu z pětiny zákazníků nabídl změnu služby / tarifu sám operátor.</vt:lpstr>
      <vt:lpstr>Operátoři mají proces změny služby / tarifu velmi dobře zvládnutý. Tři čtvrtiny zákazníků, kteří prošli procesem změny služby nebo tarifu, jsou s tímto procesem velmi / celkem spokojeni.</vt:lpstr>
      <vt:lpstr>Mezi klienty mobilních služeb převažuje názor, že změny na trhu mobilních služeb jsou významné / dostatečné.</vt:lpstr>
      <vt:lpstr>Změna využívání mobilních služeb  v BUDOUCNU</vt:lpstr>
      <vt:lpstr>Deklarovaný zájem o změnu (operátora nebo služby) se pohybuje na úrovni 13% univerza.</vt:lpstr>
      <vt:lpstr>Výhodnost využívání mobilních služeb v chápání „hodnota vs. cena“ spolu  s cenou volání jsou klíčovými motivátory změny operátora v následujících  6 měsících.</vt:lpstr>
      <vt:lpstr>Mobilní operátor s novou značkou má reálně vyšší šanci „přimět“ klienta ke změně operátora než známá, uznávaná značka na trhu.</vt:lpstr>
      <vt:lpstr>Cena volání / datových služeb a nabídka služeb za výhodnou cenu mají deklarovaně i reálně nejvyšší vliv na změnu služby u operátora.</vt:lpstr>
      <vt:lpstr>Zájemci o změnu operátora / služby častěji využívají chytré telefony.</vt:lpstr>
      <vt:lpstr>Zájemci o „změnu“ jsou klienty všech klíčových operátorů na trhu. Žádný  z operátorů nemá ve svém univerzu  méně / více zájemců o „změnu“.</vt:lpstr>
      <vt:lpstr>Zájemci o změnu operátora v následujících 6 měsících jsou více vyhranění ve svém vnímání změn na trhu.</vt:lpstr>
      <vt:lpstr>Přílohy</vt:lpstr>
      <vt:lpstr>Demografický profil výběrového vzorku (1/2)</vt:lpstr>
      <vt:lpstr>Demografický profil výběrového vzorku (2/2)</vt:lpstr>
      <vt:lpstr>Dotazník (1/4)</vt:lpstr>
      <vt:lpstr>Dotazník (2/4)</vt:lpstr>
      <vt:lpstr>Dotazník (3/4)</vt:lpstr>
      <vt:lpstr>Dotazník (4/4)</vt:lpstr>
      <vt:lpstr>Prezentace aplikace PowerPoint</vt:lpstr>
    </vt:vector>
  </TitlesOfParts>
  <Company>ppmfactum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 Bartelová</dc:creator>
  <cp:lastModifiedBy>Pavel Gregor</cp:lastModifiedBy>
  <cp:revision>389</cp:revision>
  <dcterms:created xsi:type="dcterms:W3CDTF">2013-12-05T12:52:29Z</dcterms:created>
  <dcterms:modified xsi:type="dcterms:W3CDTF">2014-03-25T16:06:37Z</dcterms:modified>
</cp:coreProperties>
</file>