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55"/>
  </p:notesMasterIdLst>
  <p:handoutMasterIdLst>
    <p:handoutMasterId r:id="rId56"/>
  </p:handoutMasterIdLst>
  <p:sldIdLst>
    <p:sldId id="282" r:id="rId5"/>
    <p:sldId id="289" r:id="rId6"/>
    <p:sldId id="291" r:id="rId7"/>
    <p:sldId id="336" r:id="rId8"/>
    <p:sldId id="290" r:id="rId9"/>
    <p:sldId id="326" r:id="rId10"/>
    <p:sldId id="331" r:id="rId11"/>
    <p:sldId id="335" r:id="rId12"/>
    <p:sldId id="327" r:id="rId13"/>
    <p:sldId id="313" r:id="rId14"/>
    <p:sldId id="340" r:id="rId15"/>
    <p:sldId id="293" r:id="rId16"/>
    <p:sldId id="294" r:id="rId17"/>
    <p:sldId id="295" r:id="rId18"/>
    <p:sldId id="345" r:id="rId19"/>
    <p:sldId id="296" r:id="rId20"/>
    <p:sldId id="297" r:id="rId21"/>
    <p:sldId id="353" r:id="rId22"/>
    <p:sldId id="298" r:id="rId23"/>
    <p:sldId id="299" r:id="rId24"/>
    <p:sldId id="300" r:id="rId25"/>
    <p:sldId id="349" r:id="rId26"/>
    <p:sldId id="301" r:id="rId27"/>
    <p:sldId id="302" r:id="rId28"/>
    <p:sldId id="303" r:id="rId29"/>
    <p:sldId id="354" r:id="rId30"/>
    <p:sldId id="304" r:id="rId31"/>
    <p:sldId id="305" r:id="rId32"/>
    <p:sldId id="306" r:id="rId33"/>
    <p:sldId id="356" r:id="rId34"/>
    <p:sldId id="307" r:id="rId35"/>
    <p:sldId id="320" r:id="rId36"/>
    <p:sldId id="352" r:id="rId37"/>
    <p:sldId id="351" r:id="rId38"/>
    <p:sldId id="308" r:id="rId39"/>
    <p:sldId id="309" r:id="rId40"/>
    <p:sldId id="310" r:id="rId41"/>
    <p:sldId id="348" r:id="rId42"/>
    <p:sldId id="362" r:id="rId43"/>
    <p:sldId id="363" r:id="rId44"/>
    <p:sldId id="364" r:id="rId45"/>
    <p:sldId id="365" r:id="rId46"/>
    <p:sldId id="366" r:id="rId47"/>
    <p:sldId id="323" r:id="rId48"/>
    <p:sldId id="357" r:id="rId49"/>
    <p:sldId id="358" r:id="rId50"/>
    <p:sldId id="359" r:id="rId51"/>
    <p:sldId id="367" r:id="rId52"/>
    <p:sldId id="369" r:id="rId53"/>
    <p:sldId id="325" r:id="rId54"/>
  </p:sldIdLst>
  <p:sldSz cx="9144000" cy="6858000" type="screen4x3"/>
  <p:notesSz cx="6669088" cy="987266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2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pos="204">
          <p15:clr>
            <a:srgbClr val="A4A3A4"/>
          </p15:clr>
        </p15:guide>
        <p15:guide id="5" pos="57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36"/>
    <a:srgbClr val="FFDF69"/>
    <a:srgbClr val="FFD63F"/>
    <a:srgbClr val="FEEC68"/>
    <a:srgbClr val="FDEB69"/>
    <a:srgbClr val="FFD53B"/>
    <a:srgbClr val="FFD22D"/>
    <a:srgbClr val="FEC168"/>
    <a:srgbClr val="FDC8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9267" autoAdjust="0"/>
  </p:normalViewPr>
  <p:slideViewPr>
    <p:cSldViewPr snapToObjects="1">
      <p:cViewPr>
        <p:scale>
          <a:sx n="70" d="100"/>
          <a:sy n="70" d="100"/>
        </p:scale>
        <p:origin x="-2424" y="-1008"/>
      </p:cViewPr>
      <p:guideLst>
        <p:guide orient="horz" pos="4020"/>
        <p:guide orient="horz" pos="436"/>
        <p:guide orient="horz" pos="1117"/>
        <p:guide pos="204"/>
        <p:guide pos="5715"/>
      </p:guideLst>
    </p:cSldViewPr>
  </p:slideViewPr>
  <p:outlineViewPr>
    <p:cViewPr>
      <p:scale>
        <a:sx n="33" d="100"/>
        <a:sy n="33" d="100"/>
      </p:scale>
      <p:origin x="0" y="10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3348" y="-114"/>
      </p:cViewPr>
      <p:guideLst>
        <p:guide orient="horz" pos="3110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-VI-DC-01\kunden\Energy-Industry\Kapsch\02_Kapsch%20BusinessCom\01_Projekte\CEE_Studie\L&#196;NDER\Berichtsb&#228;nde\CZ-Ergebnisse\CZ_IT-Manager_Survey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strRef>
          <c:f>'q 4.4'!$B$4:$B$6</c:f>
          <c:strCache>
            <c:ptCount val="1"/>
            <c:pt idx="0">
              <c:v>Does your company use video conferencing?</c:v>
            </c:pt>
          </c:strCache>
        </c:strRef>
      </c:tx>
      <c:layout/>
      <c:overlay val="0"/>
      <c:txPr>
        <a:bodyPr/>
        <a:lstStyle/>
        <a:p>
          <a:pPr>
            <a:defRPr sz="1400"/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6259903410758101"/>
          <c:y val="0.27111485312651301"/>
          <c:w val="0.63515532578372502"/>
          <c:h val="0.47818620597256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 4.4'!$C$4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('q 4.4'!$D$2,'q 4.4'!$F$2)</c:f>
              <c:strCache>
                <c:ptCount val="2"/>
                <c:pt idx="0">
                  <c:v>Czech Republic</c:v>
                </c:pt>
                <c:pt idx="1">
                  <c:v>Total*</c:v>
                </c:pt>
              </c:strCache>
            </c:strRef>
          </c:cat>
          <c:val>
            <c:numRef>
              <c:f>('q 4.4'!$E$4,'q 4.4'!$G$4)</c:f>
              <c:numCache>
                <c:formatCode>0%</c:formatCode>
                <c:ptCount val="2"/>
                <c:pt idx="0">
                  <c:v>0.38016528925619802</c:v>
                </c:pt>
                <c:pt idx="1">
                  <c:v>0.35097813578826198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38592"/>
        <c:axId val="131417216"/>
      </c:barChart>
      <c:catAx>
        <c:axId val="131038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31417216"/>
        <c:crosses val="autoZero"/>
        <c:auto val="1"/>
        <c:lblAlgn val="ctr"/>
        <c:lblOffset val="100"/>
        <c:noMultiLvlLbl val="0"/>
      </c:catAx>
      <c:valAx>
        <c:axId val="131417216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1038592"/>
        <c:crosses val="max"/>
        <c:crossBetween val="between"/>
        <c:majorUnit val="0.2"/>
      </c:valAx>
      <c:spPr>
        <a:solidFill>
          <a:sysClr val="window" lastClr="FFFFFF"/>
        </a:solidFill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203C5-2F80-4488-B51A-A617184C7D0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7FD5311E-A887-4339-8BCB-899085557E0D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1"/>
              </a:solidFill>
            </a:rPr>
            <a:t>Klíčové ukazatele vybraných témat ICT podle jednotlivých zemí</a:t>
          </a:r>
          <a:endParaRPr lang="de-AT" sz="1200" dirty="0">
            <a:solidFill>
              <a:schemeClr val="tx1"/>
            </a:solidFill>
          </a:endParaRPr>
        </a:p>
      </dgm:t>
    </dgm:pt>
    <dgm:pt modelId="{67354CE9-2E03-408C-B939-2249137C8B6D}" type="parTrans" cxnId="{69A8E958-B4E3-4366-8B48-2E7FB967D00B}">
      <dgm:prSet/>
      <dgm:spPr/>
      <dgm:t>
        <a:bodyPr/>
        <a:lstStyle/>
        <a:p>
          <a:endParaRPr lang="de-AT"/>
        </a:p>
      </dgm:t>
    </dgm:pt>
    <dgm:pt modelId="{C2801201-3A02-4904-9928-BA11DBE980A8}" type="sibTrans" cxnId="{69A8E958-B4E3-4366-8B48-2E7FB967D00B}">
      <dgm:prSet/>
      <dgm:spPr/>
      <dgm:t>
        <a:bodyPr/>
        <a:lstStyle/>
        <a:p>
          <a:endParaRPr lang="de-AT"/>
        </a:p>
      </dgm:t>
    </dgm:pt>
    <dgm:pt modelId="{ADACD79D-C9A3-43FC-BFC1-7FD490386332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1"/>
              </a:solidFill>
            </a:rPr>
            <a:t>Procento pozitivních prohlášení</a:t>
          </a:r>
          <a:endParaRPr lang="de-AT" sz="1200" dirty="0">
            <a:solidFill>
              <a:schemeClr val="tx1"/>
            </a:solidFill>
          </a:endParaRPr>
        </a:p>
      </dgm:t>
    </dgm:pt>
    <dgm:pt modelId="{387506B3-B2F9-4A14-BA53-9D9C9A3E34D2}" type="parTrans" cxnId="{298A7C9D-475E-476B-AAB1-0BCD52CFE6FD}">
      <dgm:prSet/>
      <dgm:spPr/>
      <dgm:t>
        <a:bodyPr/>
        <a:lstStyle/>
        <a:p>
          <a:endParaRPr lang="de-AT"/>
        </a:p>
      </dgm:t>
    </dgm:pt>
    <dgm:pt modelId="{D250E68D-9314-44E4-9F99-DAF7776DBB1C}" type="sibTrans" cxnId="{298A7C9D-475E-476B-AAB1-0BCD52CFE6FD}">
      <dgm:prSet/>
      <dgm:spPr/>
      <dgm:t>
        <a:bodyPr/>
        <a:lstStyle/>
        <a:p>
          <a:endParaRPr lang="de-AT"/>
        </a:p>
      </dgm:t>
    </dgm:pt>
    <dgm:pt modelId="{CB391964-B7E8-4B0F-92BA-8F9D760FC363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1"/>
              </a:solidFill>
            </a:rPr>
            <a:t>Žebříček</a:t>
          </a:r>
          <a:r>
            <a:rPr lang="de-AT" sz="1200" dirty="0" smtClean="0">
              <a:solidFill>
                <a:schemeClr val="tx1"/>
              </a:solidFill>
            </a:rPr>
            <a:t> </a:t>
          </a:r>
          <a:endParaRPr lang="de-AT" sz="1200" dirty="0">
            <a:solidFill>
              <a:schemeClr val="tx1"/>
            </a:solidFill>
          </a:endParaRPr>
        </a:p>
      </dgm:t>
    </dgm:pt>
    <dgm:pt modelId="{1745F8C8-3540-4709-B0E6-A5F53A06EF68}" type="parTrans" cxnId="{38C28F25-CE6B-4A84-AB26-D63CF0A6E209}">
      <dgm:prSet/>
      <dgm:spPr/>
      <dgm:t>
        <a:bodyPr/>
        <a:lstStyle/>
        <a:p>
          <a:endParaRPr lang="de-AT"/>
        </a:p>
      </dgm:t>
    </dgm:pt>
    <dgm:pt modelId="{401AFF6F-A3C9-4352-A3B6-5BEE73DDCA57}" type="sibTrans" cxnId="{38C28F25-CE6B-4A84-AB26-D63CF0A6E209}">
      <dgm:prSet/>
      <dgm:spPr/>
      <dgm:t>
        <a:bodyPr/>
        <a:lstStyle/>
        <a:p>
          <a:endParaRPr lang="de-AT"/>
        </a:p>
      </dgm:t>
    </dgm:pt>
    <dgm:pt modelId="{D9E44870-9486-40C8-BB99-73B127AF6009}" type="pres">
      <dgm:prSet presAssocID="{E72203C5-2F80-4488-B51A-A617184C7D01}" presName="Name0" presStyleCnt="0">
        <dgm:presLayoutVars>
          <dgm:dir/>
          <dgm:animLvl val="lvl"/>
          <dgm:resizeHandles val="exact"/>
        </dgm:presLayoutVars>
      </dgm:prSet>
      <dgm:spPr/>
    </dgm:pt>
    <dgm:pt modelId="{9F916347-359C-4250-993D-BA4EDD6213C0}" type="pres">
      <dgm:prSet presAssocID="{7FD5311E-A887-4339-8BCB-899085557E0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E3004C6-23C2-4565-9856-AE416A84BD66}" type="pres">
      <dgm:prSet presAssocID="{C2801201-3A02-4904-9928-BA11DBE980A8}" presName="parTxOnlySpace" presStyleCnt="0"/>
      <dgm:spPr/>
    </dgm:pt>
    <dgm:pt modelId="{7592C79E-8E6D-4562-91C0-B328EDA801B6}" type="pres">
      <dgm:prSet presAssocID="{ADACD79D-C9A3-43FC-BFC1-7FD49038633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8ED27CD-33F9-4CCB-9695-978F51D0FD06}" type="pres">
      <dgm:prSet presAssocID="{D250E68D-9314-44E4-9F99-DAF7776DBB1C}" presName="parTxOnlySpace" presStyleCnt="0"/>
      <dgm:spPr/>
    </dgm:pt>
    <dgm:pt modelId="{17BBED33-B7C4-4823-BD74-ADAAB71A91F4}" type="pres">
      <dgm:prSet presAssocID="{CB391964-B7E8-4B0F-92BA-8F9D760FC36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69A8E958-B4E3-4366-8B48-2E7FB967D00B}" srcId="{E72203C5-2F80-4488-B51A-A617184C7D01}" destId="{7FD5311E-A887-4339-8BCB-899085557E0D}" srcOrd="0" destOrd="0" parTransId="{67354CE9-2E03-408C-B939-2249137C8B6D}" sibTransId="{C2801201-3A02-4904-9928-BA11DBE980A8}"/>
    <dgm:cxn modelId="{298A7C9D-475E-476B-AAB1-0BCD52CFE6FD}" srcId="{E72203C5-2F80-4488-B51A-A617184C7D01}" destId="{ADACD79D-C9A3-43FC-BFC1-7FD490386332}" srcOrd="1" destOrd="0" parTransId="{387506B3-B2F9-4A14-BA53-9D9C9A3E34D2}" sibTransId="{D250E68D-9314-44E4-9F99-DAF7776DBB1C}"/>
    <dgm:cxn modelId="{A5699842-12E9-2644-AFBF-A5C897108A5E}" type="presOf" srcId="{7FD5311E-A887-4339-8BCB-899085557E0D}" destId="{9F916347-359C-4250-993D-BA4EDD6213C0}" srcOrd="0" destOrd="0" presId="urn:microsoft.com/office/officeart/2005/8/layout/chevron1"/>
    <dgm:cxn modelId="{70FDBDFB-A2AE-E740-BDDC-47FCF6BC99BA}" type="presOf" srcId="{ADACD79D-C9A3-43FC-BFC1-7FD490386332}" destId="{7592C79E-8E6D-4562-91C0-B328EDA801B6}" srcOrd="0" destOrd="0" presId="urn:microsoft.com/office/officeart/2005/8/layout/chevron1"/>
    <dgm:cxn modelId="{38C28F25-CE6B-4A84-AB26-D63CF0A6E209}" srcId="{E72203C5-2F80-4488-B51A-A617184C7D01}" destId="{CB391964-B7E8-4B0F-92BA-8F9D760FC363}" srcOrd="2" destOrd="0" parTransId="{1745F8C8-3540-4709-B0E6-A5F53A06EF68}" sibTransId="{401AFF6F-A3C9-4352-A3B6-5BEE73DDCA57}"/>
    <dgm:cxn modelId="{0385F1F3-73A7-BF4B-A359-BA02346C32A4}" type="presOf" srcId="{CB391964-B7E8-4B0F-92BA-8F9D760FC363}" destId="{17BBED33-B7C4-4823-BD74-ADAAB71A91F4}" srcOrd="0" destOrd="0" presId="urn:microsoft.com/office/officeart/2005/8/layout/chevron1"/>
    <dgm:cxn modelId="{8EFE2B02-9ED7-FD42-984E-EC81DCFE0A42}" type="presOf" srcId="{E72203C5-2F80-4488-B51A-A617184C7D01}" destId="{D9E44870-9486-40C8-BB99-73B127AF6009}" srcOrd="0" destOrd="0" presId="urn:microsoft.com/office/officeart/2005/8/layout/chevron1"/>
    <dgm:cxn modelId="{9BB73A37-9855-134E-9073-1C69AB74E7FB}" type="presParOf" srcId="{D9E44870-9486-40C8-BB99-73B127AF6009}" destId="{9F916347-359C-4250-993D-BA4EDD6213C0}" srcOrd="0" destOrd="0" presId="urn:microsoft.com/office/officeart/2005/8/layout/chevron1"/>
    <dgm:cxn modelId="{451C5F3A-C87D-ED49-B613-34FE5859B8A6}" type="presParOf" srcId="{D9E44870-9486-40C8-BB99-73B127AF6009}" destId="{DE3004C6-23C2-4565-9856-AE416A84BD66}" srcOrd="1" destOrd="0" presId="urn:microsoft.com/office/officeart/2005/8/layout/chevron1"/>
    <dgm:cxn modelId="{DE73EB4F-000F-AB46-AAC4-8A3C577E001B}" type="presParOf" srcId="{D9E44870-9486-40C8-BB99-73B127AF6009}" destId="{7592C79E-8E6D-4562-91C0-B328EDA801B6}" srcOrd="2" destOrd="0" presId="urn:microsoft.com/office/officeart/2005/8/layout/chevron1"/>
    <dgm:cxn modelId="{27B9BA11-C2EA-124D-8EFD-50F0F7452BBE}" type="presParOf" srcId="{D9E44870-9486-40C8-BB99-73B127AF6009}" destId="{B8ED27CD-33F9-4CCB-9695-978F51D0FD06}" srcOrd="3" destOrd="0" presId="urn:microsoft.com/office/officeart/2005/8/layout/chevron1"/>
    <dgm:cxn modelId="{97D8D822-A9C4-4141-B417-9F7FCCCDD928}" type="presParOf" srcId="{D9E44870-9486-40C8-BB99-73B127AF6009}" destId="{17BBED33-B7C4-4823-BD74-ADAAB71A91F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16347-359C-4250-993D-BA4EDD6213C0}">
      <dsp:nvSpPr>
        <dsp:cNvPr id="0" name=""/>
        <dsp:cNvSpPr/>
      </dsp:nvSpPr>
      <dsp:spPr>
        <a:xfrm>
          <a:off x="1785" y="80463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tx1"/>
              </a:solidFill>
            </a:rPr>
            <a:t>Klíčové ukazatele vybraných témat ICT podle jednotlivých zemí</a:t>
          </a:r>
          <a:endParaRPr lang="de-AT" sz="1200" kern="1200" dirty="0">
            <a:solidFill>
              <a:schemeClr val="tx1"/>
            </a:solidFill>
          </a:endParaRPr>
        </a:p>
      </dsp:txBody>
      <dsp:txXfrm>
        <a:off x="436958" y="804633"/>
        <a:ext cx="1305521" cy="870346"/>
      </dsp:txXfrm>
    </dsp:sp>
    <dsp:sp modelId="{7592C79E-8E6D-4562-91C0-B328EDA801B6}">
      <dsp:nvSpPr>
        <dsp:cNvPr id="0" name=""/>
        <dsp:cNvSpPr/>
      </dsp:nvSpPr>
      <dsp:spPr>
        <a:xfrm>
          <a:off x="1960066" y="80463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tx1"/>
              </a:solidFill>
            </a:rPr>
            <a:t>Procento pozitivních prohlášení</a:t>
          </a:r>
          <a:endParaRPr lang="de-AT" sz="1200" kern="1200" dirty="0">
            <a:solidFill>
              <a:schemeClr val="tx1"/>
            </a:solidFill>
          </a:endParaRPr>
        </a:p>
      </dsp:txBody>
      <dsp:txXfrm>
        <a:off x="2395239" y="804633"/>
        <a:ext cx="1305521" cy="870346"/>
      </dsp:txXfrm>
    </dsp:sp>
    <dsp:sp modelId="{17BBED33-B7C4-4823-BD74-ADAAB71A91F4}">
      <dsp:nvSpPr>
        <dsp:cNvPr id="0" name=""/>
        <dsp:cNvSpPr/>
      </dsp:nvSpPr>
      <dsp:spPr>
        <a:xfrm>
          <a:off x="3918346" y="80463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tx1"/>
              </a:solidFill>
            </a:rPr>
            <a:t>Žebříček</a:t>
          </a:r>
          <a:r>
            <a:rPr lang="de-AT" sz="1200" kern="1200" dirty="0" smtClean="0">
              <a:solidFill>
                <a:schemeClr val="tx1"/>
              </a:solidFill>
            </a:rPr>
            <a:t> </a:t>
          </a:r>
          <a:endParaRPr lang="de-AT" sz="1200" kern="1200" dirty="0">
            <a:solidFill>
              <a:schemeClr val="tx1"/>
            </a:solidFill>
          </a:endParaRPr>
        </a:p>
      </dsp:txBody>
      <dsp:txXfrm>
        <a:off x="4353519" y="804633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0.01956</cdr:x>
      <cdr:y>0.8338</cdr:y>
    </cdr:from>
    <cdr:to>
      <cdr:x>1</cdr:x>
      <cdr:y>0.89275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04776" y="3182332"/>
          <a:ext cx="5251023" cy="2249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1F5D48-848A-1143-859C-48A4565B746D}" type="TxLink">
            <a:rPr lang="de-DE" sz="900" b="0" i="0" u="none" strike="noStrike">
              <a:solidFill>
                <a:srgbClr val="000000"/>
              </a:solidFill>
              <a:latin typeface="Arial"/>
              <a:cs typeface="Arial"/>
            </a:rPr>
            <a:pPr algn="l"/>
            <a:t>Shares in percentage of the companies: Czech Republic, n = 121; Total, n = 869</a:t>
          </a:fld>
          <a:endParaRPr lang="de-DE" sz="90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0.02668</cdr:x>
      <cdr:y>0.89734</cdr:y>
    </cdr:from>
    <cdr:to>
      <cdr:x>1</cdr:x>
      <cdr:y>0.99105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42875" y="3424843"/>
          <a:ext cx="5212924" cy="35766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sz="900">
              <a:latin typeface="Arial"/>
              <a:cs typeface="Arial"/>
            </a:rPr>
            <a:t>*Total = all countries</a:t>
          </a:r>
          <a:r>
            <a:rPr lang="de-DE" sz="900" baseline="0">
              <a:latin typeface="Arial"/>
              <a:cs typeface="Arial"/>
            </a:rPr>
            <a:t> covered by the survey, i.e. Austria, Czech Republic, Hungary, Poland, Romania, Slovak Republic, Turkey</a:t>
          </a:r>
          <a:endParaRPr lang="de-DE" sz="900"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335" y="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35E7712-9FA7-4356-8B4C-81A436C15B4E}" type="datetimeFigureOut">
              <a:rPr lang="de-DE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69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335" y="937669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DFD8EEF-6C67-41AA-8BDA-679B8D27BA0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965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335" y="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3CA859C-5AF1-4F85-8FFC-DB917DFBEBDE}" type="datetimeFigureOut">
              <a:rPr lang="de-DE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2950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3" tIns="47403" rIns="94803" bIns="4740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215" y="4689907"/>
            <a:ext cx="5334658" cy="4441919"/>
          </a:xfrm>
          <a:prstGeom prst="rect">
            <a:avLst/>
          </a:prstGeom>
        </p:spPr>
        <p:txBody>
          <a:bodyPr vert="horz" lIns="94803" tIns="47403" rIns="94803" bIns="47403" rtlCol="0"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669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335" y="9376690"/>
            <a:ext cx="2889224" cy="494414"/>
          </a:xfrm>
          <a:prstGeom prst="rect">
            <a:avLst/>
          </a:prstGeom>
        </p:spPr>
        <p:txBody>
          <a:bodyPr vert="horz" lIns="94803" tIns="47403" rIns="94803" bIns="474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B98D21B-A160-4ACF-936C-E3F0A233B75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693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8D21B-A160-4ACF-936C-E3F0A233B75E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95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8D21B-A160-4ACF-936C-E3F0A233B75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40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742950"/>
            <a:ext cx="4935538" cy="3702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99EF-CCC6-204D-9476-FC1427E259B4}" type="slidenum">
              <a:rPr lang="de-DE" smtClean="0">
                <a:solidFill>
                  <a:prstClr val="black"/>
                </a:solidFill>
              </a:rPr>
              <a:pPr/>
              <a:t>39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0" y="692150"/>
            <a:ext cx="9144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323850" y="125412"/>
            <a:ext cx="5435600" cy="5492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Arial" pitchFamily="34" charset="0"/>
                <a:cs typeface="Arial" pitchFamily="34" charset="0"/>
              </a:rPr>
              <a:t>Kapsch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BusinessCom</a:t>
            </a:r>
            <a:endParaRPr lang="hu-HU" sz="12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12" descr="kapsch.png"/>
          <p:cNvPicPr preferRelativeResize="0"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234950"/>
            <a:ext cx="1728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5"/>
          <p:cNvSpPr txBox="1">
            <a:spLocks/>
          </p:cNvSpPr>
          <p:nvPr/>
        </p:nvSpPr>
        <p:spPr>
          <a:xfrm>
            <a:off x="8575675" y="6477000"/>
            <a:ext cx="128588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0000"/>
                </a:solidFill>
                <a:latin typeface="+mn-lt"/>
                <a:cs typeface="+mn-cs"/>
              </a:rPr>
              <a:t>|</a:t>
            </a:r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884238" y="6477000"/>
            <a:ext cx="119062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latin typeface="+mn-lt"/>
                <a:cs typeface="+mn-cs"/>
              </a:rPr>
              <a:t>|</a:t>
            </a:r>
          </a:p>
        </p:txBody>
      </p:sp>
      <p:sp>
        <p:nvSpPr>
          <p:cNvPr id="12" name="Textfeld 10"/>
          <p:cNvSpPr txBox="1"/>
          <p:nvPr/>
        </p:nvSpPr>
        <p:spPr>
          <a:xfrm>
            <a:off x="1016000" y="6477000"/>
            <a:ext cx="3319463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latin typeface="+mn-lt"/>
                <a:cs typeface="+mn-cs"/>
              </a:rPr>
              <a:t>Titel der Präsentation</a:t>
            </a:r>
          </a:p>
        </p:txBody>
      </p:sp>
      <p:sp>
        <p:nvSpPr>
          <p:cNvPr id="13" name="Textfeld 11"/>
          <p:cNvSpPr txBox="1"/>
          <p:nvPr/>
        </p:nvSpPr>
        <p:spPr>
          <a:xfrm>
            <a:off x="4710113" y="6477000"/>
            <a:ext cx="3876675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latin typeface="+mn-lt"/>
                <a:cs typeface="+mn-cs"/>
              </a:rPr>
              <a:t>Untertitel der Präsentation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694738" y="6477000"/>
            <a:ext cx="449262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50698-97D6-428B-A93F-4375308A95E4}" type="slidenum">
              <a:rPr lang="de-DE" sz="9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900">
              <a:latin typeface="+mn-lt"/>
              <a:cs typeface="+mn-cs"/>
            </a:endParaRPr>
          </a:p>
        </p:txBody>
      </p:sp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0" y="685800"/>
            <a:ext cx="9144000" cy="2590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2255836"/>
            <a:ext cx="8316913" cy="990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85801"/>
            <a:ext cx="8316913" cy="142873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17" name="Bildplatzhalter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3394800"/>
            <a:ext cx="9144000" cy="3466800"/>
          </a:xfrm>
          <a:solidFill>
            <a:srgbClr val="D9D9D9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Bild durch Klicken auf Symbol hinzufügen</a:t>
            </a:r>
            <a:endParaRPr lang="de-AT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Inhalt mit Zwischen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263" y="1773238"/>
            <a:ext cx="806449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264" y="2260584"/>
            <a:ext cx="8064498" cy="39052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0000"/>
              <a:defRPr sz="1600"/>
            </a:lvl1pPr>
            <a:lvl2pPr>
              <a:buSzPct val="110000"/>
              <a:defRPr sz="1200"/>
            </a:lvl2pPr>
            <a:lvl3pPr>
              <a:buSzPct val="110000"/>
              <a:defRPr sz="1200"/>
            </a:lvl3pPr>
            <a:lvl4pPr>
              <a:buSzPct val="110000"/>
              <a:defRPr sz="12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884238" cy="38100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FFFD69-803F-459A-9A5F-E3E9D47B0FC0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884238" cy="38100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B59429-396C-4DF8-B0A2-30C8F02BB42F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92150"/>
            <a:ext cx="9144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850" y="142875"/>
            <a:ext cx="5435600" cy="5492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+mn-lt"/>
                <a:cs typeface="+mn-cs"/>
              </a:rPr>
              <a:t>Kapsch</a:t>
            </a:r>
            <a:r>
              <a:rPr lang="de-DE" sz="1200" b="1" dirty="0">
                <a:latin typeface="+mn-lt"/>
                <a:cs typeface="+mn-cs"/>
              </a:rPr>
              <a:t> </a:t>
            </a:r>
            <a:r>
              <a:rPr lang="de-DE" sz="1200" b="1" dirty="0" err="1" smtClean="0">
                <a:latin typeface="+mn-lt"/>
                <a:cs typeface="+mn-cs"/>
              </a:rPr>
              <a:t>BusinessCom</a:t>
            </a:r>
            <a:endParaRPr lang="de-AT" sz="1200" b="1" dirty="0" smtClean="0">
              <a:latin typeface="+mn-lt"/>
              <a:cs typeface="+mn-cs"/>
            </a:endParaRPr>
          </a:p>
        </p:txBody>
      </p:sp>
      <p:pic>
        <p:nvPicPr>
          <p:cNvPr id="6" name="Bild 12" descr="kapsch.png"/>
          <p:cNvPicPr preferRelativeResize="0"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234950"/>
            <a:ext cx="1728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/>
          </p:cNvSpPr>
          <p:nvPr/>
        </p:nvSpPr>
        <p:spPr>
          <a:xfrm>
            <a:off x="8575675" y="6477000"/>
            <a:ext cx="128588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0000"/>
                </a:solidFill>
                <a:latin typeface="+mn-lt"/>
                <a:cs typeface="+mn-cs"/>
              </a:rPr>
              <a:t>|</a:t>
            </a: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884238" y="6477000"/>
            <a:ext cx="119062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latin typeface="+mn-lt"/>
                <a:cs typeface="+mn-cs"/>
              </a:rPr>
              <a:t>|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16000" y="6477000"/>
            <a:ext cx="3319463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atin typeface="Arial" pitchFamily="34" charset="0"/>
                <a:cs typeface="+mn-cs"/>
              </a:rPr>
              <a:t>Titel der Präsentation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10113" y="6477000"/>
            <a:ext cx="3876675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atin typeface="Arial" pitchFamily="34" charset="0"/>
                <a:cs typeface="+mn-cs"/>
              </a:rPr>
              <a:t>Untertitel der Präsentation</a:t>
            </a:r>
            <a:endParaRPr lang="de-DE" sz="900" dirty="0">
              <a:latin typeface="+mn-lt"/>
              <a:cs typeface="+mn-cs"/>
            </a:endParaRPr>
          </a:p>
        </p:txBody>
      </p:sp>
      <p:sp>
        <p:nvSpPr>
          <p:cNvPr id="11" name="Textfeld 11"/>
          <p:cNvSpPr txBox="1"/>
          <p:nvPr/>
        </p:nvSpPr>
        <p:spPr>
          <a:xfrm>
            <a:off x="8694738" y="6477000"/>
            <a:ext cx="449262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7555DA2-9FA5-48F9-BC3F-C528652B8DAF}" type="slidenum">
              <a:rPr lang="de-DE" sz="9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900">
              <a:latin typeface="+mn-lt"/>
              <a:cs typeface="+mn-cs"/>
            </a:endParaRPr>
          </a:p>
        </p:txBody>
      </p:sp>
      <p:sp>
        <p:nvSpPr>
          <p:cNvPr id="12" name="Rechteck 3"/>
          <p:cNvSpPr/>
          <p:nvPr/>
        </p:nvSpPr>
        <p:spPr>
          <a:xfrm>
            <a:off x="0" y="1447800"/>
            <a:ext cx="9144000" cy="502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0" y="6477000"/>
            <a:ext cx="9144000" cy="460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14" name="Rechteck 5"/>
          <p:cNvSpPr/>
          <p:nvPr/>
        </p:nvSpPr>
        <p:spPr>
          <a:xfrm>
            <a:off x="0" y="6496050"/>
            <a:ext cx="9144000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Rechteck 16"/>
          <p:cNvSpPr/>
          <p:nvPr userDrawn="1"/>
        </p:nvSpPr>
        <p:spPr>
          <a:xfrm>
            <a:off x="0" y="1447800"/>
            <a:ext cx="9144000" cy="502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Rechteck 17"/>
          <p:cNvSpPr/>
          <p:nvPr userDrawn="1"/>
        </p:nvSpPr>
        <p:spPr>
          <a:xfrm>
            <a:off x="0" y="6477000"/>
            <a:ext cx="9144000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7" name="Rechteck 18"/>
          <p:cNvSpPr/>
          <p:nvPr userDrawn="1"/>
        </p:nvSpPr>
        <p:spPr>
          <a:xfrm>
            <a:off x="0" y="6496050"/>
            <a:ext cx="9144000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Datumsplatzhalter 1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884238" cy="38100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7F2F0F-6116-43E9-B90E-F4CEBCFD2262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B2E6-09F9-4FC7-9ECD-20BF5C8803F7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92150"/>
            <a:ext cx="9144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lIns="91312" tIns="45656" rIns="91312" bIns="45656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1" y="683998"/>
            <a:ext cx="9141784" cy="263470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12" tIns="45656" rIns="91312" bIns="45656" anchor="ctr"/>
          <a:lstStyle/>
          <a:p>
            <a:pPr algn="ctr"/>
            <a:endParaRPr lang="en-GB" dirty="0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2307" y="2273791"/>
            <a:ext cx="8477922" cy="101057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32468" y="144368"/>
            <a:ext cx="5485714" cy="54137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Kapsch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BusinessCom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d 12" descr="kapsch.png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14546" y="234953"/>
            <a:ext cx="1595077" cy="27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2307" y="684000"/>
            <a:ext cx="8477922" cy="144367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0" baseline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437307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92149"/>
            <a:ext cx="9144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pic>
        <p:nvPicPr>
          <p:cNvPr id="6" name="Bild 12" descr="kapsch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34953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/>
          </p:cNvSpPr>
          <p:nvPr/>
        </p:nvSpPr>
        <p:spPr>
          <a:xfrm>
            <a:off x="8575675" y="6477000"/>
            <a:ext cx="128588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90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884238" y="6477000"/>
            <a:ext cx="119062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900" b="1"/>
              <a:t>|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16002" y="6477000"/>
            <a:ext cx="3319463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r>
              <a:rPr lang="de-DE" sz="900"/>
              <a:t>Titel der Präsentation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10117" y="6477000"/>
            <a:ext cx="3876675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/>
            <a:r>
              <a:rPr lang="de-DE" sz="900"/>
              <a:t>Untertitel der Präsentation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694738" y="6477000"/>
            <a:ext cx="449262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fld id="{565ABBBA-0226-445A-9CBB-A08BC1EBC627}" type="slidenum">
              <a:rPr lang="de-DE" sz="900"/>
              <a:pPr/>
              <a:t>‹#›</a:t>
            </a:fld>
            <a:endParaRPr lang="de-DE" sz="900"/>
          </a:p>
        </p:txBody>
      </p:sp>
      <p:sp>
        <p:nvSpPr>
          <p:cNvPr id="13" name="Rechteck 6"/>
          <p:cNvSpPr>
            <a:spLocks noChangeArrowheads="1"/>
          </p:cNvSpPr>
          <p:nvPr/>
        </p:nvSpPr>
        <p:spPr bwMode="auto">
          <a:xfrm>
            <a:off x="0" y="685800"/>
            <a:ext cx="9144000" cy="37338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2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1" y="685803"/>
            <a:ext cx="8170863" cy="3721100"/>
          </a:xfrm>
        </p:spPr>
        <p:txBody>
          <a:bodyPr tIns="0">
            <a:normAutofit/>
          </a:bodyPr>
          <a:lstStyle>
            <a:lvl1pPr algn="l">
              <a:lnSpc>
                <a:spcPct val="100000"/>
              </a:lnSpc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AT" dirty="0" smtClean="0"/>
              <a:t>Zwischentitelformat bearbeiten</a:t>
            </a:r>
            <a:endParaRPr lang="de-DE" dirty="0"/>
          </a:p>
        </p:txBody>
      </p:sp>
      <p:sp>
        <p:nvSpPr>
          <p:cNvPr id="16" name="Datumsplatzhalter 13"/>
          <p:cNvSpPr>
            <a:spLocks noGrp="1"/>
          </p:cNvSpPr>
          <p:nvPr>
            <p:ph type="dt" sz="half" idx="2"/>
          </p:nvPr>
        </p:nvSpPr>
        <p:spPr>
          <a:xfrm>
            <a:off x="58262" y="6477000"/>
            <a:ext cx="825925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202A574-668C-4674-B75B-50CF71B98C6F}" type="datetime1">
              <a:rPr lang="de-DE" smtClean="0"/>
              <a:pPr/>
              <a:t>18.03.2014</a:t>
            </a:fld>
            <a:endParaRPr lang="de-DE" dirty="0"/>
          </a:p>
        </p:txBody>
      </p:sp>
      <p:sp>
        <p:nvSpPr>
          <p:cNvPr id="15" name="Bildplatzhalter 1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4543200"/>
            <a:ext cx="9144000" cy="2314800"/>
          </a:xfr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de-AT" dirty="0" smtClean="0"/>
              <a:t>Bild 25,4 x 6,43 cm, 150dpi durch Klicken auf das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3932009"/>
      </p:ext>
    </p:extLst>
  </p:cSld>
  <p:clrMapOvr>
    <a:masterClrMapping/>
  </p:clrMapOvr>
  <p:transition>
    <p:pull dir="r"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92149"/>
            <a:ext cx="9144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25400" dir="5400000" algn="tl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850" y="142876"/>
            <a:ext cx="5435600" cy="5492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457200"/>
            <a:endParaRPr lang="de-DE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 12" descr="kapsch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34953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5"/>
          <p:cNvSpPr txBox="1">
            <a:spLocks/>
          </p:cNvSpPr>
          <p:nvPr/>
        </p:nvSpPr>
        <p:spPr>
          <a:xfrm>
            <a:off x="8575675" y="6477000"/>
            <a:ext cx="128588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defTabSz="457200"/>
            <a:r>
              <a:rPr lang="de-DE" sz="90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884238" y="6477000"/>
            <a:ext cx="119062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defTabSz="457200"/>
            <a:r>
              <a:rPr lang="de-DE" sz="900" b="1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16002" y="6477000"/>
            <a:ext cx="3319463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457200"/>
            <a:r>
              <a:rPr lang="de-DE" sz="900">
                <a:solidFill>
                  <a:prstClr val="black"/>
                </a:solidFill>
              </a:rPr>
              <a:t>Titel der Präsentation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10117" y="6477000"/>
            <a:ext cx="3876675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defTabSz="457200"/>
            <a:r>
              <a:rPr lang="de-DE" sz="900">
                <a:solidFill>
                  <a:prstClr val="black"/>
                </a:solidFill>
              </a:rPr>
              <a:t>Untertitel der Präsentation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694738" y="6477000"/>
            <a:ext cx="449262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457200"/>
            <a:fld id="{015928E8-C013-45E5-9444-AECD3E67E0EB}" type="slidenum">
              <a:rPr lang="de-DE" sz="900">
                <a:solidFill>
                  <a:prstClr val="black"/>
                </a:solidFill>
              </a:rPr>
              <a:pPr defTabSz="457200"/>
              <a:t>‹#›</a:t>
            </a:fld>
            <a:endParaRPr lang="de-DE" sz="900">
              <a:solidFill>
                <a:prstClr val="black"/>
              </a:solidFill>
            </a:endParaRPr>
          </a:p>
        </p:txBody>
      </p:sp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0" y="685800"/>
            <a:ext cx="9144000" cy="2590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2255839"/>
            <a:ext cx="8316913" cy="990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85802"/>
            <a:ext cx="8316913" cy="142873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16" name="Datumsplatzhalter 13"/>
          <p:cNvSpPr>
            <a:spLocks noGrp="1"/>
          </p:cNvSpPr>
          <p:nvPr>
            <p:ph type="dt" sz="half" idx="2"/>
          </p:nvPr>
        </p:nvSpPr>
        <p:spPr>
          <a:xfrm>
            <a:off x="58262" y="6477000"/>
            <a:ext cx="825925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defTabSz="457200"/>
            <a:fld id="{230227EE-BFA3-4F46-80A0-9952704A3FF9}" type="datetime1">
              <a:rPr lang="de-AT" smtClean="0">
                <a:solidFill>
                  <a:prstClr val="black"/>
                </a:solidFill>
              </a:rPr>
              <a:pPr defTabSz="457200"/>
              <a:t>18.03.2014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Bildplatzhalter 1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394800"/>
            <a:ext cx="9144000" cy="3466800"/>
          </a:xfr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de-AT" dirty="0" smtClean="0"/>
              <a:t>Bild 25,4 x 9,63 cm, 150dpi durch Klicken auf das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9956582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3" y="1773238"/>
            <a:ext cx="8064500" cy="4392612"/>
          </a:xfrm>
          <a:prstGeom prst="rect">
            <a:avLst/>
          </a:prstGeom>
        </p:spPr>
        <p:txBody>
          <a:bodyPr/>
          <a:lstStyle>
            <a:lvl1pPr marL="182563" indent="-182563">
              <a:buSzPct val="110000"/>
              <a:defRPr/>
            </a:lvl1pPr>
            <a:lvl2pPr marL="358775" indent="-176213">
              <a:buSzPct val="110000"/>
              <a:defRPr/>
            </a:lvl2pPr>
            <a:lvl3pPr marL="541338" indent="-182563">
              <a:buSzPct val="110000"/>
              <a:defRPr/>
            </a:lvl3pPr>
            <a:lvl4pPr marL="717550" indent="-176213">
              <a:buSzPct val="110000"/>
              <a:defRPr/>
            </a:lvl4pPr>
            <a:lvl5pPr marL="900113" indent="-182563">
              <a:buSzPct val="110000"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  <a:p>
            <a:pPr lvl="4"/>
            <a:r>
              <a:rPr lang="en-US" dirty="0" smtClean="0"/>
              <a:t>Fünfte Ebene</a:t>
            </a:r>
            <a:endParaRPr lang="de-DE" dirty="0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9EE5-A676-4C6B-912E-3B373C3ADA23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ohn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3" y="1773238"/>
            <a:ext cx="8064500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8163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  <a:p>
            <a:pPr lvl="4"/>
            <a:r>
              <a:rPr lang="en-US" dirty="0" smtClean="0"/>
              <a:t>Fünfte Ebene</a:t>
            </a:r>
            <a:endParaRPr lang="de-DE" dirty="0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52E4-3893-4217-B7FC-29F922C999B5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 mit Bullets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9863" y="1773238"/>
            <a:ext cx="6335712" cy="4392612"/>
          </a:xfrm>
          <a:prstGeom prst="rect">
            <a:avLst/>
          </a:prstGeom>
        </p:spPr>
        <p:txBody>
          <a:bodyPr/>
          <a:lstStyle>
            <a:lvl1pPr marL="182563" indent="-182563">
              <a:buSzPct val="110000"/>
              <a:defRPr/>
            </a:lvl1pPr>
            <a:lvl2pPr marL="358775" indent="-176213">
              <a:buSzPct val="110000"/>
              <a:defRPr/>
            </a:lvl2pPr>
            <a:lvl3pPr marL="541338" indent="-182563">
              <a:buSzPct val="110000"/>
              <a:defRPr/>
            </a:lvl3pPr>
            <a:lvl4pPr marL="717550" indent="-176213">
              <a:buSzPct val="110000"/>
              <a:defRPr/>
            </a:lvl4pPr>
            <a:lvl5pPr marL="900113" indent="-182563"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  <a:p>
            <a:pPr lvl="4"/>
            <a:r>
              <a:rPr lang="en-US" dirty="0" smtClean="0"/>
              <a:t>Fünfte Ebene</a:t>
            </a:r>
            <a:endParaRPr lang="de-DE" dirty="0" smtClean="0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1CBD-489C-44F5-9BE4-931ACE8E3C37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 ohne Bullets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9863" y="1773238"/>
            <a:ext cx="6335712" cy="4392612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0751-141C-4706-8561-2F450A05E889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2-spalti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3" y="1773238"/>
            <a:ext cx="5327649" cy="4392612"/>
          </a:xfrm>
          <a:prstGeom prst="rect">
            <a:avLst/>
          </a:prstGeom>
        </p:spPr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  <a:lvl4pPr>
              <a:buSzPct val="110000"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</p:txBody>
      </p:sp>
      <p:sp>
        <p:nvSpPr>
          <p:cNvPr id="5" name="Bildplatzhalter 17"/>
          <p:cNvSpPr>
            <a:spLocks noGrp="1" noChangeAspect="1"/>
          </p:cNvSpPr>
          <p:nvPr>
            <p:ph type="pic" sz="quarter" idx="13"/>
          </p:nvPr>
        </p:nvSpPr>
        <p:spPr>
          <a:xfrm>
            <a:off x="6048377" y="1774800"/>
            <a:ext cx="2592386" cy="4391025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7B3A-BD19-4DC5-AB92-EDEBF5104C8A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2-spaltig links+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4" y="1773238"/>
            <a:ext cx="5291136" cy="2015999"/>
          </a:xfrm>
          <a:prstGeom prst="rect">
            <a:avLst/>
          </a:prstGeom>
        </p:spPr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3276601" y="4108446"/>
            <a:ext cx="5364161" cy="2057404"/>
          </a:xfrm>
          <a:prstGeom prst="rect">
            <a:avLst/>
          </a:prstGeo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</p:txBody>
      </p:sp>
      <p:sp>
        <p:nvSpPr>
          <p:cNvPr id="6" name="Bildplatzhalter 17"/>
          <p:cNvSpPr>
            <a:spLocks noGrp="1" noChangeAspect="1"/>
          </p:cNvSpPr>
          <p:nvPr>
            <p:ph type="pic" sz="quarter" idx="13"/>
          </p:nvPr>
        </p:nvSpPr>
        <p:spPr>
          <a:xfrm>
            <a:off x="6048377" y="1774800"/>
            <a:ext cx="2592386" cy="2014436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en-US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7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574675" y="4107600"/>
            <a:ext cx="2592386" cy="2014436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A65A-8567-4E4B-8AC5-1BE6650F4D1A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1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3" y="1773238"/>
            <a:ext cx="2590800" cy="4392611"/>
          </a:xfrm>
          <a:prstGeom prst="rect">
            <a:avLst/>
          </a:prstGeom>
        </p:spPr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</p:txBody>
      </p:sp>
      <p:sp>
        <p:nvSpPr>
          <p:cNvPr id="5" name="Bildplatzhalter 17"/>
          <p:cNvSpPr>
            <a:spLocks noGrp="1" noChangeAspect="1"/>
          </p:cNvSpPr>
          <p:nvPr>
            <p:ph type="pic" sz="quarter" idx="13"/>
          </p:nvPr>
        </p:nvSpPr>
        <p:spPr>
          <a:xfrm>
            <a:off x="3311525" y="1774800"/>
            <a:ext cx="5328000" cy="4356000"/>
          </a:xfr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AA66-2807-4985-873C-0924599D1DAE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6264" y="1773238"/>
            <a:ext cx="2590799" cy="4392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10000"/>
              <a:defRPr sz="1600"/>
            </a:lvl1pPr>
            <a:lvl2pPr>
              <a:buSzPct val="110000"/>
              <a:defRPr sz="1200"/>
            </a:lvl2pPr>
            <a:lvl3pPr>
              <a:buSzPct val="110000"/>
              <a:defRPr sz="1200"/>
            </a:lvl3pPr>
            <a:lvl4pPr>
              <a:defRPr sz="1600"/>
            </a:lvl4pPr>
            <a:lvl5pPr>
              <a:defRPr sz="1600"/>
            </a:lvl5pPr>
            <a:lvl6pPr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48375" y="1773238"/>
            <a:ext cx="2592388" cy="4392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10000"/>
              <a:defRPr sz="1600"/>
            </a:lvl1pPr>
            <a:lvl2pPr>
              <a:buSzPct val="110000"/>
              <a:defRPr sz="1200"/>
            </a:lvl2pPr>
            <a:lvl3pPr>
              <a:buSzPct val="110000"/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5"/>
          </p:nvPr>
        </p:nvSpPr>
        <p:spPr>
          <a:xfrm>
            <a:off x="3311525" y="1785926"/>
            <a:ext cx="2590799" cy="4392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10000"/>
              <a:defRPr sz="1600"/>
            </a:lvl1pPr>
            <a:lvl2pPr>
              <a:buSzPct val="110000"/>
              <a:defRPr sz="1200"/>
            </a:lvl2pPr>
            <a:lvl3pPr>
              <a:buSzPct val="110000"/>
              <a:defRPr sz="1200"/>
            </a:lvl3pPr>
            <a:lvl4pPr>
              <a:defRPr sz="1600"/>
            </a:lvl4pPr>
            <a:lvl5pPr>
              <a:defRPr sz="1600"/>
            </a:lvl5pPr>
            <a:lvl6pPr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5BD7-8588-459C-97E3-21CE623C1D52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0" y="692150"/>
            <a:ext cx="9144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Calibri" pitchFamily="-107" charset="0"/>
              <a:cs typeface="+mn-cs"/>
            </a:endParaRPr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692150"/>
            <a:ext cx="85153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576263" y="1773238"/>
            <a:ext cx="80645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850" y="142875"/>
            <a:ext cx="5435600" cy="5492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latin typeface="Arial" pitchFamily="34" charset="0"/>
                <a:cs typeface="Arial" pitchFamily="34" charset="0"/>
              </a:rPr>
              <a:t>Kapsch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BusinessCom</a:t>
            </a:r>
            <a:endParaRPr lang="hu-H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Bild 12" descr="kapsch.png"/>
          <p:cNvPicPr preferRelativeResize="0">
            <a:picLocks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086600" y="234950"/>
            <a:ext cx="1728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liennummernplatzhalter 5"/>
          <p:cNvSpPr txBox="1">
            <a:spLocks/>
          </p:cNvSpPr>
          <p:nvPr/>
        </p:nvSpPr>
        <p:spPr>
          <a:xfrm>
            <a:off x="8575675" y="6477000"/>
            <a:ext cx="128588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0000"/>
                </a:solidFill>
                <a:latin typeface="+mn-lt"/>
                <a:cs typeface="+mn-cs"/>
              </a:rPr>
              <a:t>|</a:t>
            </a:r>
          </a:p>
        </p:txBody>
      </p:sp>
      <p:sp>
        <p:nvSpPr>
          <p:cNvPr id="25" name="Fußzeilenplatzhalter 4"/>
          <p:cNvSpPr txBox="1">
            <a:spLocks/>
          </p:cNvSpPr>
          <p:nvPr/>
        </p:nvSpPr>
        <p:spPr>
          <a:xfrm>
            <a:off x="884238" y="6477000"/>
            <a:ext cx="119062" cy="381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>
                <a:latin typeface="+mn-lt"/>
                <a:cs typeface="+mn-cs"/>
              </a:rPr>
              <a:t>|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694738" y="6477000"/>
            <a:ext cx="449262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A69B3D-C127-40BE-ABB7-EE677A37867B}" type="slidenum">
              <a:rPr lang="de-DE" sz="9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900">
              <a:latin typeface="+mn-lt"/>
              <a:cs typeface="+mn-cs"/>
            </a:endParaRPr>
          </a:p>
        </p:txBody>
      </p:sp>
      <p:sp>
        <p:nvSpPr>
          <p:cNvPr id="15" name="Datumsplatzhalter 13"/>
          <p:cNvSpPr>
            <a:spLocks noGrp="1"/>
          </p:cNvSpPr>
          <p:nvPr>
            <p:ph type="dt" sz="half" idx="2"/>
          </p:nvPr>
        </p:nvSpPr>
        <p:spPr>
          <a:xfrm>
            <a:off x="58738" y="6477000"/>
            <a:ext cx="825500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E1C223B-D2DD-4BCB-8044-6DB4AE389ED1}" type="datetime1">
              <a:rPr lang="de-DE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256212" y="6477000"/>
            <a:ext cx="3319463" cy="381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latin typeface="Arial" pitchFamily="34" charset="0"/>
                <a:cs typeface="+mn-cs"/>
              </a:rPr>
              <a:t>Operating ICT, </a:t>
            </a:r>
            <a:r>
              <a:rPr lang="de-DE" sz="900" dirty="0" err="1" smtClean="0">
                <a:latin typeface="Arial" pitchFamily="34" charset="0"/>
                <a:cs typeface="+mn-cs"/>
              </a:rPr>
              <a:t>trust</a:t>
            </a:r>
            <a:r>
              <a:rPr lang="de-DE" sz="900" dirty="0" smtClean="0">
                <a:latin typeface="Arial" pitchFamily="34" charset="0"/>
                <a:cs typeface="+mn-cs"/>
              </a:rPr>
              <a:t> KBC</a:t>
            </a:r>
            <a:endParaRPr lang="de-DE" sz="9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1" r:id="rId10"/>
    <p:sldLayoutId id="2147483712" r:id="rId11"/>
    <p:sldLayoutId id="2147483713" r:id="rId12"/>
    <p:sldLayoutId id="2147483708" r:id="rId13"/>
    <p:sldLayoutId id="2147483714" r:id="rId14"/>
    <p:sldLayoutId id="2147483716" r:id="rId15"/>
    <p:sldLayoutId id="2147483717" r:id="rId1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1pPr>
      <a:lvl2pPr algn="l" defTabSz="457200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2pPr>
      <a:lvl3pPr algn="l" defTabSz="457200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3pPr>
      <a:lvl4pPr algn="l" defTabSz="457200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4pPr>
      <a:lvl5pPr algn="l" defTabSz="457200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5pPr>
      <a:lvl6pPr marL="457200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6pPr>
      <a:lvl7pPr marL="914400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7pPr>
      <a:lvl8pPr marL="1371600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8pPr>
      <a:lvl9pPr marL="1828800"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-107" charset="-52"/>
          <a:ea typeface="Arial" pitchFamily="-107" charset="-52"/>
          <a:cs typeface="Arial" pitchFamily="-107" charset="-52"/>
        </a:defRPr>
      </a:lvl9pPr>
    </p:titleStyle>
    <p:bodyStyle>
      <a:lvl1pPr marL="180975" indent="-180975" algn="l" defTabSz="457200" rtl="0" eaLnBrk="0" fontAlgn="base" hangingPunct="0">
        <a:spcBef>
          <a:spcPct val="0"/>
        </a:spcBef>
        <a:spcAft>
          <a:spcPts val="1600"/>
        </a:spcAft>
        <a:buClr>
          <a:schemeClr val="tx2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1pPr>
      <a:lvl2pPr marL="361950" indent="-184150" algn="l" defTabSz="457200" rtl="0" eaLnBrk="0" fontAlgn="base" hangingPunct="0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2pPr>
      <a:lvl3pPr marL="534988" indent="-179388" algn="l" defTabSz="457200" rtl="0" eaLnBrk="0" fontAlgn="base" hangingPunct="0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3pPr>
      <a:lvl4pPr marL="715963" indent="-182563" algn="l" defTabSz="457200" rtl="0" eaLnBrk="0" fontAlgn="base" hangingPunct="0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4pPr>
      <a:lvl5pPr marL="896938" indent="-185738" algn="l" defTabSz="457200" rtl="0" eaLnBrk="0" fontAlgn="base" hangingPunct="0">
        <a:spcBef>
          <a:spcPct val="0"/>
        </a:spcBef>
        <a:spcAft>
          <a:spcPts val="1200"/>
        </a:spcAft>
        <a:buClr>
          <a:schemeClr val="tx2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Arial" pitchFamily="-107" charset="-52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g"/><Relationship Id="rId10" Type="http://schemas.openxmlformats.org/officeDocument/2006/relationships/image" Target="../media/image77.jpg"/><Relationship Id="rId4" Type="http://schemas.openxmlformats.org/officeDocument/2006/relationships/image" Target="../media/image71.jpg"/><Relationship Id="rId9" Type="http://schemas.openxmlformats.org/officeDocument/2006/relationships/image" Target="../media/image7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FAN2036555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b="43110"/>
          <a:stretch>
            <a:fillRect/>
          </a:stretch>
        </p:blipFill>
        <p:spPr>
          <a:xfrm>
            <a:off x="0" y="3429000"/>
            <a:ext cx="9144000" cy="3467698"/>
          </a:xfr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850" y="1448780"/>
            <a:ext cx="8170863" cy="1152128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Studie </a:t>
            </a:r>
            <a:r>
              <a:rPr lang="de-AT" sz="1600" b="1" dirty="0" err="1" smtClean="0"/>
              <a:t>Kapsch</a:t>
            </a:r>
            <a:r>
              <a:rPr lang="de-AT" sz="1600" b="1" dirty="0" smtClean="0"/>
              <a:t> </a:t>
            </a:r>
            <a:r>
              <a:rPr lang="de-AT" sz="1600" b="1" dirty="0" err="1" smtClean="0"/>
              <a:t>BusinessCom</a:t>
            </a:r>
            <a:r>
              <a:rPr lang="en-GB" sz="2800" b="1" dirty="0" smtClean="0">
                <a:latin typeface="Arial" charset="0"/>
                <a:cs typeface="Arial" charset="0"/>
              </a:rPr>
              <a:t/>
            </a:r>
            <a:br>
              <a:rPr lang="en-GB" sz="2800" b="1" dirty="0" smtClean="0">
                <a:latin typeface="Arial" charset="0"/>
                <a:cs typeface="Arial" charset="0"/>
              </a:rPr>
            </a:br>
            <a:r>
              <a:rPr lang="cs-CZ" sz="2000" b="1" dirty="0" smtClean="0">
                <a:latin typeface="Arial" charset="0"/>
                <a:cs typeface="Arial" charset="0"/>
              </a:rPr>
              <a:t>T</a:t>
            </a:r>
            <a:r>
              <a:rPr lang="cs-CZ" sz="2000" b="1" dirty="0" smtClean="0"/>
              <a:t>rendy </a:t>
            </a:r>
            <a:r>
              <a:rPr lang="cs-CZ" sz="2000" b="1" dirty="0"/>
              <a:t>a výzvy </a:t>
            </a:r>
            <a:r>
              <a:rPr lang="cs-CZ" sz="2000" b="1" dirty="0" err="1" smtClean="0"/>
              <a:t>ICT</a:t>
            </a:r>
            <a:r>
              <a:rPr lang="cs-CZ" sz="2000" b="1" dirty="0" smtClean="0"/>
              <a:t> ve střední a východní Evropě a Turecku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cs-CZ" sz="2000" b="1" dirty="0" smtClean="0"/>
              <a:t>Specifika českého trhu</a:t>
            </a:r>
            <a:endParaRPr lang="en-GB" sz="1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IT rozpočtů</a:t>
            </a:r>
            <a:r>
              <a:rPr lang="de-AT" dirty="0" smtClean="0"/>
              <a:t>: </a:t>
            </a:r>
            <a:r>
              <a:rPr lang="cs-CZ" dirty="0" smtClean="0"/>
              <a:t>Stabilní růst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51620" y="1736812"/>
            <a:ext cx="23042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Za poslední tři roky</a:t>
            </a:r>
            <a:r>
              <a:rPr lang="de-AT" dirty="0" smtClean="0"/>
              <a:t>:</a:t>
            </a:r>
          </a:p>
          <a:p>
            <a:pPr algn="ctr"/>
            <a:r>
              <a:rPr lang="de-AT" sz="2800" b="1" dirty="0" smtClean="0">
                <a:solidFill>
                  <a:srgbClr val="FF0000"/>
                </a:solidFill>
              </a:rPr>
              <a:t>34% </a:t>
            </a:r>
          </a:p>
          <a:p>
            <a:pPr algn="ctr"/>
            <a:r>
              <a:rPr lang="cs-CZ" dirty="0"/>
              <a:t>s</a:t>
            </a:r>
            <a:r>
              <a:rPr lang="cs-CZ" dirty="0" smtClean="0"/>
              <a:t>polečností zaznamenalo zvýšení IT rozpočtu</a:t>
            </a:r>
            <a:endParaRPr lang="de-AT" dirty="0" smtClean="0"/>
          </a:p>
          <a:p>
            <a:pPr algn="ctr"/>
            <a:endParaRPr lang="de-AT" sz="1000" dirty="0" smtClean="0"/>
          </a:p>
          <a:p>
            <a:pPr algn="ctr"/>
            <a:r>
              <a:rPr lang="de-AT" sz="1200" dirty="0" smtClean="0"/>
              <a:t>(</a:t>
            </a:r>
            <a:r>
              <a:rPr lang="cs-CZ" sz="1200" dirty="0" smtClean="0"/>
              <a:t>u </a:t>
            </a:r>
            <a:r>
              <a:rPr lang="de-AT" sz="1200" dirty="0" smtClean="0"/>
              <a:t>60% </a:t>
            </a:r>
            <a:r>
              <a:rPr lang="cs-CZ" sz="1200" dirty="0" smtClean="0"/>
              <a:t>zůstal stabilní</a:t>
            </a:r>
            <a:r>
              <a:rPr lang="de-AT" sz="1200" dirty="0" smtClean="0"/>
              <a:t>)</a:t>
            </a:r>
            <a:endParaRPr lang="de-AT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293822" y="1736812"/>
            <a:ext cx="23042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Příští tři roky</a:t>
            </a:r>
            <a:r>
              <a:rPr lang="de-AT" dirty="0" smtClean="0"/>
              <a:t>:</a:t>
            </a:r>
          </a:p>
          <a:p>
            <a:pPr algn="ctr"/>
            <a:r>
              <a:rPr lang="de-AT" sz="2800" b="1" dirty="0" smtClean="0">
                <a:solidFill>
                  <a:srgbClr val="FF0000"/>
                </a:solidFill>
              </a:rPr>
              <a:t>36% </a:t>
            </a:r>
          </a:p>
          <a:p>
            <a:pPr algn="ctr"/>
            <a:r>
              <a:rPr lang="cs-CZ" dirty="0"/>
              <a:t>s</a:t>
            </a:r>
            <a:r>
              <a:rPr lang="cs-CZ" dirty="0" smtClean="0"/>
              <a:t>polečností předpovídá navýšení IT rozpočtu</a:t>
            </a:r>
            <a:endParaRPr lang="de-AT" dirty="0" smtClean="0"/>
          </a:p>
          <a:p>
            <a:pPr algn="ctr"/>
            <a:endParaRPr lang="de-AT" dirty="0"/>
          </a:p>
          <a:p>
            <a:pPr algn="ctr"/>
            <a:r>
              <a:rPr lang="de-AT" sz="1200" dirty="0" smtClean="0"/>
              <a:t>(</a:t>
            </a:r>
            <a:r>
              <a:rPr lang="cs-CZ" sz="1200" dirty="0" smtClean="0"/>
              <a:t>u </a:t>
            </a:r>
            <a:r>
              <a:rPr lang="de-AT" sz="1200" dirty="0" smtClean="0"/>
              <a:t>61</a:t>
            </a:r>
            <a:r>
              <a:rPr lang="cs-CZ" sz="1200" dirty="0" smtClean="0"/>
              <a:t> </a:t>
            </a:r>
            <a:r>
              <a:rPr lang="de-AT" sz="1200" dirty="0" smtClean="0"/>
              <a:t>% </a:t>
            </a:r>
            <a:r>
              <a:rPr lang="cs-CZ" sz="1200" dirty="0" smtClean="0"/>
              <a:t>zůstane stabilní</a:t>
            </a:r>
            <a:r>
              <a:rPr lang="de-AT" sz="1200" dirty="0" smtClean="0"/>
              <a:t>)</a:t>
            </a:r>
            <a:endParaRPr lang="de-AT" sz="12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60461"/>
              </p:ext>
            </p:extLst>
          </p:nvPr>
        </p:nvGraphicFramePr>
        <p:xfrm>
          <a:off x="1135033" y="4441080"/>
          <a:ext cx="2273300" cy="1133475"/>
        </p:xfrm>
        <a:graphic>
          <a:graphicData uri="http://schemas.openxmlformats.org/drawingml/2006/table">
            <a:tbl>
              <a:tblPr/>
              <a:tblGrid>
                <a:gridCol w="596900"/>
                <a:gridCol w="1079500"/>
                <a:gridCol w="5969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Turecko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Česká</a:t>
                      </a:r>
                      <a:r>
                        <a:rPr lang="cs-C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Rumunsko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Slovensko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43608" y="4160113"/>
            <a:ext cx="320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Pořadí</a:t>
            </a:r>
            <a:endParaRPr lang="de-AT" sz="1200" b="1" dirty="0" smtClean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68192"/>
              </p:ext>
            </p:extLst>
          </p:nvPr>
        </p:nvGraphicFramePr>
        <p:xfrm>
          <a:off x="5331892" y="4441080"/>
          <a:ext cx="2273300" cy="1133475"/>
        </p:xfrm>
        <a:graphic>
          <a:graphicData uri="http://schemas.openxmlformats.org/drawingml/2006/table">
            <a:tbl>
              <a:tblPr/>
              <a:tblGrid>
                <a:gridCol w="596900"/>
                <a:gridCol w="1079500"/>
                <a:gridCol w="5969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Rumunsko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Turecko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Česká republika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Slovensko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Pfeil nach rechts 8"/>
          <p:cNvSpPr/>
          <p:nvPr/>
        </p:nvSpPr>
        <p:spPr>
          <a:xfrm>
            <a:off x="130420" y="4581128"/>
            <a:ext cx="83455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 nach rechts 9"/>
          <p:cNvSpPr/>
          <p:nvPr/>
        </p:nvSpPr>
        <p:spPr>
          <a:xfrm>
            <a:off x="4385514" y="5049180"/>
            <a:ext cx="83455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1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Rozpočty na IT v České republice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31540" y="501607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Vývoj v posledních třech letech výrazně převyšuje mezinárodními trendy </a:t>
            </a:r>
            <a:r>
              <a:rPr lang="en-US" sz="1600" dirty="0"/>
              <a:t>(30% </a:t>
            </a:r>
            <a:r>
              <a:rPr lang="en-US" sz="1600" dirty="0" smtClean="0"/>
              <a:t>„</a:t>
            </a:r>
            <a:r>
              <a:rPr lang="cs-CZ" sz="1600" dirty="0" smtClean="0"/>
              <a:t>velmi silný</a:t>
            </a:r>
            <a:r>
              <a:rPr lang="en-US" sz="1600" dirty="0" smtClean="0"/>
              <a:t>“ a </a:t>
            </a:r>
            <a:r>
              <a:rPr lang="en-US" sz="1600" dirty="0"/>
              <a:t>„</a:t>
            </a:r>
            <a:r>
              <a:rPr lang="en-US" sz="1600" dirty="0" smtClean="0"/>
              <a:t>s</a:t>
            </a:r>
            <a:r>
              <a:rPr lang="cs-CZ" sz="1600" dirty="0" err="1" smtClean="0"/>
              <a:t>ilný</a:t>
            </a:r>
            <a:r>
              <a:rPr lang="en-US" sz="1600" dirty="0" smtClean="0"/>
              <a:t>“ </a:t>
            </a:r>
            <a:r>
              <a:rPr lang="cs-CZ" sz="1600" dirty="0" smtClean="0"/>
              <a:t>nárůst rozpočtu</a:t>
            </a:r>
            <a:r>
              <a:rPr lang="en-US" sz="1600" dirty="0" smtClean="0"/>
              <a:t>)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4680012" y="5052082"/>
            <a:ext cx="385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Budoucí očekávání nejsou tak optimistická jako v jiných zemích, stále se ale očekává růst.</a:t>
            </a:r>
            <a:endParaRPr lang="de-AT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278"/>
            <a:ext cx="4008673" cy="313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1624278"/>
            <a:ext cx="4456279" cy="32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Clou</a:t>
            </a:r>
            <a:r>
              <a:rPr lang="cs-CZ" dirty="0" err="1" smtClean="0"/>
              <a:t>dové</a:t>
            </a:r>
            <a:r>
              <a:rPr lang="cs-CZ" dirty="0" smtClean="0"/>
              <a:t> služby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1540" y="4617132"/>
            <a:ext cx="298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Turecko a Polsko jsou „top </a:t>
            </a:r>
            <a:r>
              <a:rPr lang="cs-CZ" sz="1600" dirty="0" err="1" smtClean="0"/>
              <a:t>cloud</a:t>
            </a:r>
            <a:r>
              <a:rPr lang="cs-CZ" sz="1600" dirty="0" smtClean="0"/>
              <a:t> národy“. Česká republika patří k nadprůměru.</a:t>
            </a:r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514219" y="4635616"/>
            <a:ext cx="4284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Velký potenciál</a:t>
            </a:r>
          </a:p>
          <a:p>
            <a:r>
              <a:rPr lang="cs-CZ" sz="1600" dirty="0" smtClean="0"/>
              <a:t>73 % organizací nevyužívá </a:t>
            </a:r>
            <a:r>
              <a:rPr lang="cs-CZ" sz="1600" dirty="0" err="1" smtClean="0"/>
              <a:t>cloudové</a:t>
            </a:r>
            <a:r>
              <a:rPr lang="cs-CZ" sz="1600" dirty="0" smtClean="0"/>
              <a:t> služby vůbec. (Větší společnosti vykazují vyšší penetraci </a:t>
            </a:r>
            <a:r>
              <a:rPr lang="cs-CZ" sz="1600" dirty="0" err="1" smtClean="0"/>
              <a:t>cloudu</a:t>
            </a:r>
            <a:r>
              <a:rPr lang="cs-CZ" sz="1600" dirty="0" smtClean="0"/>
              <a:t> než menší).</a:t>
            </a:r>
            <a:endParaRPr lang="de-A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4" y="1736812"/>
            <a:ext cx="3903474" cy="29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9" y="1736812"/>
            <a:ext cx="3312368" cy="264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Cloud</a:t>
            </a:r>
            <a:r>
              <a:rPr lang="cs-CZ" dirty="0" err="1" smtClean="0"/>
              <a:t>ové</a:t>
            </a:r>
            <a:r>
              <a:rPr lang="cs-CZ" dirty="0" smtClean="0"/>
              <a:t> služby </a:t>
            </a:r>
            <a:r>
              <a:rPr lang="de-AT" dirty="0" smtClean="0"/>
              <a:t>II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4905164"/>
            <a:ext cx="319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Pouze malé procento firem spoléhá na </a:t>
            </a:r>
            <a:r>
              <a:rPr lang="cs-CZ" sz="1600" dirty="0" err="1" smtClean="0"/>
              <a:t>cloudové</a:t>
            </a:r>
            <a:r>
              <a:rPr lang="cs-CZ" sz="1600" dirty="0" smtClean="0"/>
              <a:t> služby ve velkém měřítku.	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433267" y="4905164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Soukromé </a:t>
            </a:r>
            <a:r>
              <a:rPr lang="cs-CZ" sz="1600" dirty="0" err="1" smtClean="0"/>
              <a:t>cloudy</a:t>
            </a:r>
            <a:r>
              <a:rPr lang="cs-CZ" sz="1600" dirty="0" smtClean="0"/>
              <a:t> vykazují nejlepší hodnoty. Preferováni jsou místní poskytovatelé. (Větší/mezinárodní společnosti spíše spoléhají na mezinárodní dodavatele; 72 %)</a:t>
            </a:r>
            <a:endParaRPr lang="de-AT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5582"/>
            <a:ext cx="3384376" cy="29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00" y="2132856"/>
            <a:ext cx="3673592" cy="265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405876" y="2002051"/>
            <a:ext cx="3190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Druh </a:t>
            </a:r>
            <a:r>
              <a:rPr lang="de-AT" sz="1100" b="1" dirty="0" err="1" smtClean="0"/>
              <a:t>cloud</a:t>
            </a:r>
            <a:r>
              <a:rPr lang="cs-CZ" sz="1100" b="1" dirty="0" smtClean="0"/>
              <a:t>u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14777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Cloud</a:t>
            </a:r>
            <a:r>
              <a:rPr lang="cs-CZ" dirty="0" err="1" smtClean="0"/>
              <a:t>ové</a:t>
            </a:r>
            <a:r>
              <a:rPr lang="cs-CZ" dirty="0" smtClean="0"/>
              <a:t> </a:t>
            </a:r>
            <a:r>
              <a:rPr lang="de-AT" dirty="0" smtClean="0"/>
              <a:t>s</a:t>
            </a:r>
            <a:r>
              <a:rPr lang="cs-CZ" dirty="0" err="1" smtClean="0"/>
              <a:t>lužby</a:t>
            </a:r>
            <a:r>
              <a:rPr lang="de-AT" dirty="0" smtClean="0"/>
              <a:t> III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2744" y="1750658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Plány na přesun dalších částí IT do </a:t>
            </a:r>
            <a:r>
              <a:rPr lang="cs-CZ" sz="1600" dirty="0" err="1" smtClean="0"/>
              <a:t>cloudu</a:t>
            </a: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5406315"/>
            <a:ext cx="326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Polsko a Rumunsko s nejvyššími hodnotami. V průměru pouze 24 %.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369872" y="5400509"/>
            <a:ext cx="319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Většina společností necítí potřebu pro využívání </a:t>
            </a:r>
            <a:r>
              <a:rPr lang="cs-CZ" sz="1600" dirty="0" err="1" smtClean="0"/>
              <a:t>cloudových</a:t>
            </a:r>
            <a:r>
              <a:rPr lang="cs-CZ" sz="1600" dirty="0" smtClean="0"/>
              <a:t> služeb.</a:t>
            </a:r>
            <a:endParaRPr lang="de-AT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5474"/>
            <a:ext cx="3708411" cy="30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420888"/>
            <a:ext cx="3809316" cy="276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Penetrace </a:t>
            </a:r>
            <a:r>
              <a:rPr lang="cs-CZ" dirty="0" err="1" smtClean="0"/>
              <a:t>cloudu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84238" y="5898758"/>
            <a:ext cx="75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České firmy preferují místní poskytovatele soukromých a veřejných </a:t>
            </a:r>
            <a:r>
              <a:rPr lang="cs-CZ" sz="1600" dirty="0" err="1" smtClean="0"/>
              <a:t>cloudů</a:t>
            </a:r>
            <a:r>
              <a:rPr lang="cs-CZ" sz="1600" dirty="0" smtClean="0"/>
              <a:t>.</a:t>
            </a:r>
            <a:endParaRPr lang="de-AT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4804"/>
            <a:ext cx="5630282" cy="40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Virtualizace</a:t>
            </a:r>
            <a:r>
              <a:rPr lang="cs-CZ" dirty="0" smtClean="0"/>
              <a:t> je již standardem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5580529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Nejvyšší hodnoty v Rakousku a České republice.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729912" y="5688541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Turecko má velmi vysokou míru </a:t>
            </a:r>
            <a:r>
              <a:rPr lang="cs-CZ" sz="1600" dirty="0" err="1" smtClean="0"/>
              <a:t>virtualizace</a:t>
            </a:r>
            <a:r>
              <a:rPr lang="cs-CZ" sz="1600" dirty="0" smtClean="0"/>
              <a:t> desktopů.</a:t>
            </a:r>
            <a:endParaRPr lang="de-A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88840"/>
            <a:ext cx="4199856" cy="31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609411"/>
            <a:ext cx="3312368" cy="398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Hlavním důvodem pro </a:t>
            </a:r>
            <a:r>
              <a:rPr lang="cs-CZ" dirty="0" err="1" smtClean="0"/>
              <a:t>virtualizaci</a:t>
            </a:r>
            <a:r>
              <a:rPr lang="cs-CZ" dirty="0" smtClean="0"/>
              <a:t> serverů …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1772816"/>
            <a:ext cx="842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je obnova dat při nenadálé události a zálohování.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31" y="2240868"/>
            <a:ext cx="4702845" cy="36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5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Vysoká míra v</a:t>
            </a:r>
            <a:r>
              <a:rPr lang="de-AT" dirty="0" err="1" smtClean="0"/>
              <a:t>irtualizace</a:t>
            </a:r>
            <a:r>
              <a:rPr lang="de-AT" dirty="0" smtClean="0"/>
              <a:t> v </a:t>
            </a:r>
            <a:r>
              <a:rPr lang="de-AT" dirty="0" err="1"/>
              <a:t>České</a:t>
            </a:r>
            <a:r>
              <a:rPr lang="de-AT" dirty="0"/>
              <a:t> </a:t>
            </a:r>
            <a:r>
              <a:rPr lang="de-AT" dirty="0" err="1"/>
              <a:t>republice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5481228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Využití </a:t>
            </a:r>
            <a:r>
              <a:rPr lang="cs-CZ" sz="1600" dirty="0" err="1" smtClean="0"/>
              <a:t>virtualizace</a:t>
            </a:r>
            <a:r>
              <a:rPr lang="cs-CZ" sz="1600" dirty="0" smtClean="0"/>
              <a:t> o 12 % vyšší oproti průměru.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499992" y="550852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Virtualizace</a:t>
            </a:r>
            <a:r>
              <a:rPr lang="cs-CZ" sz="1600" dirty="0" smtClean="0"/>
              <a:t> serverů a datových center je poměrně běžná.</a:t>
            </a:r>
            <a:endParaRPr lang="de-A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808820"/>
            <a:ext cx="4193456" cy="299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41" y="1810342"/>
            <a:ext cx="4346139" cy="30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Outsourcing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5121188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Česká republika je na druhém místě za Rakouskem.</a:t>
            </a:r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512118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Celková spokojenost s externími partnery je dobrá (22 % je velmi spokojeno).</a:t>
            </a:r>
            <a:endParaRPr lang="de-AT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8" y="1726904"/>
            <a:ext cx="4100602" cy="31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27902"/>
            <a:ext cx="3831994" cy="317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Základní informace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576263" y="1773238"/>
            <a:ext cx="4823829" cy="4703762"/>
          </a:xfrm>
        </p:spPr>
        <p:txBody>
          <a:bodyPr/>
          <a:lstStyle/>
          <a:p>
            <a:pPr lvl="0"/>
            <a:r>
              <a:rPr lang="cs-CZ" sz="1800" dirty="0" smtClean="0"/>
              <a:t>Výzkum prováděl</a:t>
            </a:r>
            <a:endParaRPr lang="de-AT" sz="1800" dirty="0" smtClean="0"/>
          </a:p>
          <a:p>
            <a:pPr marL="0" lvl="0" indent="0">
              <a:buNone/>
            </a:pPr>
            <a:endParaRPr lang="de-AT" sz="1800" dirty="0" smtClean="0"/>
          </a:p>
          <a:p>
            <a:pPr marL="0" lvl="0" indent="0">
              <a:buNone/>
            </a:pPr>
            <a:endParaRPr lang="de-AT" sz="1800" dirty="0" smtClean="0"/>
          </a:p>
          <a:p>
            <a:pPr lvl="0"/>
            <a:r>
              <a:rPr lang="cs-CZ" sz="1800" dirty="0" smtClean="0"/>
              <a:t>Období</a:t>
            </a:r>
            <a:r>
              <a:rPr lang="de-AT" sz="1800" dirty="0" smtClean="0"/>
              <a:t>: </a:t>
            </a:r>
            <a:r>
              <a:rPr lang="cs-CZ" sz="1800" dirty="0" smtClean="0"/>
              <a:t>říjen až prosinec </a:t>
            </a:r>
            <a:r>
              <a:rPr lang="de-AT" sz="1800" dirty="0" smtClean="0"/>
              <a:t>2013</a:t>
            </a:r>
          </a:p>
          <a:p>
            <a:pPr lvl="0"/>
            <a:r>
              <a:rPr lang="cs-CZ" sz="1800" dirty="0" smtClean="0"/>
              <a:t>Země</a:t>
            </a:r>
            <a:r>
              <a:rPr lang="de-AT" sz="1800" dirty="0" smtClean="0"/>
              <a:t>:</a:t>
            </a:r>
            <a:endParaRPr lang="de-AT" dirty="0" smtClean="0"/>
          </a:p>
          <a:p>
            <a:pPr lvl="1"/>
            <a:r>
              <a:rPr lang="cs-CZ" dirty="0" smtClean="0"/>
              <a:t>Česká republika</a:t>
            </a:r>
            <a:endParaRPr lang="de-AT" dirty="0" smtClean="0"/>
          </a:p>
          <a:p>
            <a:pPr lvl="1"/>
            <a:r>
              <a:rPr lang="cs-CZ" dirty="0" smtClean="0"/>
              <a:t>Maďarsko</a:t>
            </a:r>
            <a:endParaRPr lang="de-AT" dirty="0" smtClean="0"/>
          </a:p>
          <a:p>
            <a:pPr lvl="1"/>
            <a:r>
              <a:rPr lang="de-AT" dirty="0" smtClean="0"/>
              <a:t>Pol</a:t>
            </a:r>
            <a:r>
              <a:rPr lang="cs-CZ" dirty="0" err="1" smtClean="0"/>
              <a:t>sko</a:t>
            </a:r>
            <a:endParaRPr lang="cs-CZ" dirty="0" smtClean="0"/>
          </a:p>
          <a:p>
            <a:pPr lvl="1"/>
            <a:r>
              <a:rPr lang="cs-CZ" dirty="0" smtClean="0"/>
              <a:t>Rakousko</a:t>
            </a:r>
            <a:endParaRPr lang="de-AT" dirty="0" smtClean="0"/>
          </a:p>
          <a:p>
            <a:pPr lvl="1"/>
            <a:r>
              <a:rPr lang="de-AT" dirty="0" smtClean="0"/>
              <a:t>R</a:t>
            </a:r>
            <a:r>
              <a:rPr lang="cs-CZ" dirty="0" err="1" smtClean="0"/>
              <a:t>umunsko</a:t>
            </a:r>
            <a:endParaRPr lang="de-AT" dirty="0" smtClean="0"/>
          </a:p>
          <a:p>
            <a:pPr lvl="1"/>
            <a:r>
              <a:rPr lang="de-AT" dirty="0" err="1" smtClean="0"/>
              <a:t>Slov</a:t>
            </a:r>
            <a:r>
              <a:rPr lang="cs-CZ" dirty="0" err="1" smtClean="0"/>
              <a:t>ensko</a:t>
            </a:r>
            <a:endParaRPr lang="de-AT" dirty="0" smtClean="0"/>
          </a:p>
          <a:p>
            <a:pPr lvl="1"/>
            <a:r>
              <a:rPr lang="de-AT" dirty="0" err="1" smtClean="0"/>
              <a:t>Tur</a:t>
            </a:r>
            <a:r>
              <a:rPr lang="cs-CZ" dirty="0" err="1" smtClean="0"/>
              <a:t>ecko</a:t>
            </a:r>
            <a:endParaRPr lang="de-AT" dirty="0" smtClean="0"/>
          </a:p>
          <a:p>
            <a:pPr lvl="0"/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44221"/>
              </p:ext>
            </p:extLst>
          </p:nvPr>
        </p:nvGraphicFramePr>
        <p:xfrm>
          <a:off x="6155421" y="1864569"/>
          <a:ext cx="2664542" cy="1477269"/>
        </p:xfrm>
        <a:graphic>
          <a:graphicData uri="http://schemas.openxmlformats.org/drawingml/2006/table">
            <a:tbl>
              <a:tblPr firstRow="1" firstCol="1" bandRow="1"/>
              <a:tblGrid>
                <a:gridCol w="114300"/>
                <a:gridCol w="1568054"/>
                <a:gridCol w="491094"/>
                <a:gridCol w="491094"/>
              </a:tblGrid>
              <a:tr h="2153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 i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Rakousko</a:t>
                      </a:r>
                      <a:r>
                        <a:rPr lang="de-AT" sz="9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Česká republika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Maďarsko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</a:t>
                      </a:r>
                      <a:r>
                        <a:rPr lang="cs-CZ" sz="900" b="1" i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sko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Rumunsko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Slovensko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 i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Tur</a:t>
                      </a:r>
                      <a:r>
                        <a:rPr lang="cs-CZ" sz="900" b="1" i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ecko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de-AT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885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155421" y="155679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Vzorek</a:t>
            </a:r>
            <a:endParaRPr lang="de-AT" sz="1400" dirty="0"/>
          </a:p>
        </p:txBody>
      </p:sp>
      <p:pic>
        <p:nvPicPr>
          <p:cNvPr id="3076" name="Picture 4" descr="Landkarte von Step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3"/>
          <a:stretch/>
        </p:blipFill>
        <p:spPr bwMode="auto">
          <a:xfrm>
            <a:off x="2879812" y="4113077"/>
            <a:ext cx="2729626" cy="19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0" y="2068870"/>
            <a:ext cx="3240360" cy="97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32" y="3533826"/>
            <a:ext cx="2913256" cy="27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Outsourcing: </a:t>
            </a:r>
            <a:r>
              <a:rPr lang="cs-CZ" dirty="0" smtClean="0"/>
              <a:t>Trhu dominují místní poskytovatelé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65916" y="5724545"/>
            <a:ext cx="39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Pouze velké firmy mají vyšší podíl mezinárodních poskytovatelů.</a:t>
            </a:r>
            <a:endParaRPr lang="de-AT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132856"/>
            <a:ext cx="3608889" cy="260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7516"/>
            <a:ext cx="3586721" cy="379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75556" y="4905164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Téměř ¾ firem využívají pro outsourcing místní partnery.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1738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Outsourcing: </a:t>
            </a:r>
            <a:r>
              <a:rPr lang="de-AT" dirty="0" err="1" smtClean="0"/>
              <a:t>Největší</a:t>
            </a:r>
            <a:r>
              <a:rPr lang="cs-CZ" dirty="0" smtClean="0"/>
              <a:t>m</a:t>
            </a:r>
            <a:r>
              <a:rPr lang="de-AT" dirty="0" smtClean="0"/>
              <a:t> </a:t>
            </a:r>
            <a:r>
              <a:rPr lang="de-AT" dirty="0" err="1" smtClean="0"/>
              <a:t>přínos</a:t>
            </a:r>
            <a:r>
              <a:rPr lang="cs-CZ" dirty="0" err="1" smtClean="0"/>
              <a:t>em</a:t>
            </a:r>
            <a:r>
              <a:rPr lang="cs-CZ" dirty="0" smtClean="0"/>
              <a:t> zvyšování</a:t>
            </a:r>
            <a:r>
              <a:rPr lang="de-AT" dirty="0" smtClean="0"/>
              <a:t> </a:t>
            </a:r>
            <a:r>
              <a:rPr lang="de-AT" dirty="0" err="1" smtClean="0"/>
              <a:t>kvalit</a:t>
            </a:r>
            <a:r>
              <a:rPr lang="cs-CZ" dirty="0" smtClean="0"/>
              <a:t>y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3850" y="4870901"/>
            <a:ext cx="417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Většina firem stále nevidí celkové výhody outsourcingu.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967858" y="4906905"/>
            <a:ext cx="417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Zlepšování kvality je důležitější než snižování nákladů.</a:t>
            </a:r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97532"/>
            <a:ext cx="3857141" cy="263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7441"/>
            <a:ext cx="3937682" cy="271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r>
              <a:rPr lang="de-AT" dirty="0" smtClean="0"/>
              <a:t>: Outsourcing </a:t>
            </a:r>
            <a:r>
              <a:rPr lang="cs-CZ" dirty="0" smtClean="0"/>
              <a:t>nad průměrem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106670"/>
            <a:ext cx="3866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Současná situace je nadprůměrná.</a:t>
            </a:r>
            <a:endParaRPr lang="de-AT" sz="1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671194" y="5076473"/>
            <a:ext cx="3861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Trend outsourcingu se zpomaluje.</a:t>
            </a:r>
            <a:endParaRPr lang="de-AT" sz="16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94" y="1933959"/>
            <a:ext cx="4167598" cy="297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33958"/>
            <a:ext cx="4163571" cy="296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</a:t>
            </a:r>
            <a:r>
              <a:rPr lang="cs-CZ" dirty="0" err="1" smtClean="0"/>
              <a:t>nified</a:t>
            </a:r>
            <a:r>
              <a:rPr lang="cs-CZ" dirty="0" smtClean="0"/>
              <a:t> Communications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6476" y="4941168"/>
            <a:ext cx="319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České firmy jsou na špičce (penetrace vyšší než průměr)</a:t>
            </a:r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765916" y="5093568"/>
            <a:ext cx="407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... </a:t>
            </a:r>
            <a:r>
              <a:rPr lang="cs-CZ" sz="1600" dirty="0" smtClean="0"/>
              <a:t>a také v budoucnu zůstanou (předpovědi pro příští tři roky optimističtější než v ostatních zemích).</a:t>
            </a:r>
            <a:endParaRPr lang="de-AT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08820"/>
            <a:ext cx="3988915" cy="291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38745"/>
            <a:ext cx="4032665" cy="29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argument pro </a:t>
            </a:r>
            <a:r>
              <a:rPr lang="cs-CZ" dirty="0" err="1" smtClean="0"/>
              <a:t>Unified</a:t>
            </a:r>
            <a:r>
              <a:rPr lang="cs-CZ" dirty="0" smtClean="0"/>
              <a:t> Communications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…je zlepšení vnitřní spolupráce.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3207"/>
            <a:ext cx="5004556" cy="369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Vide</a:t>
            </a:r>
            <a:r>
              <a:rPr lang="cs-CZ" dirty="0" err="1" smtClean="0"/>
              <a:t>okonference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5556" y="5518122"/>
            <a:ext cx="752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Nejvyšší míru používání videokonferencí má Rakousko následované Českou republikou a Tureckem (vzhledem k silné internacionalizaci ekonomiky v těchto zemích).</a:t>
            </a:r>
            <a:endParaRPr lang="de-AT" sz="1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07" y="1772816"/>
            <a:ext cx="4946985" cy="36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Česko: Videokonference nad průměrem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39652" y="5775967"/>
            <a:ext cx="752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Využití videokonferencí je mírně nad mezinárodním trendem.</a:t>
            </a:r>
            <a:endParaRPr lang="de-AT" sz="1600" dirty="0" smtClean="0"/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1894100" y="1520669"/>
          <a:ext cx="5355799" cy="381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Big Data: </a:t>
            </a:r>
            <a:r>
              <a:rPr lang="cs-CZ" dirty="0" err="1" smtClean="0"/>
              <a:t>Enterprise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5316399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Velký potenciál, který stále čeká na využití.</a:t>
            </a:r>
            <a:endParaRPr lang="de-AT" sz="1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820"/>
            <a:ext cx="3362095" cy="265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175956" y="5322694"/>
            <a:ext cx="428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Česká republika v horním patrech pořadí.</a:t>
            </a:r>
            <a:endParaRPr lang="de-AT" sz="16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1736813"/>
            <a:ext cx="4475411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4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Big Data II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880828"/>
            <a:ext cx="3896962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89978" y="5328501"/>
            <a:ext cx="344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Hlavním argumentem pro </a:t>
            </a:r>
            <a:r>
              <a:rPr lang="cs-CZ" sz="1600" dirty="0" err="1" smtClean="0"/>
              <a:t>Enterprise</a:t>
            </a:r>
            <a:r>
              <a:rPr lang="cs-CZ" sz="1600" dirty="0" smtClean="0"/>
              <a:t> </a:t>
            </a:r>
            <a:r>
              <a:rPr lang="cs-CZ" sz="1600" dirty="0" err="1" smtClean="0"/>
              <a:t>Search</a:t>
            </a:r>
            <a:r>
              <a:rPr lang="cs-CZ" sz="1600" dirty="0" smtClean="0"/>
              <a:t> je rychlost.</a:t>
            </a:r>
            <a:endParaRPr lang="de-AT" sz="16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44824"/>
            <a:ext cx="4105327" cy="317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054474" y="5292496"/>
            <a:ext cx="344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Příležitosti v mnoha zemích stále nejsou zřejmé.</a:t>
            </a:r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9299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Růst objemu dat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5256493"/>
            <a:ext cx="817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Růst objemu dat není tak velký, jak předpokládaly jiné studie pro další trhy. 85% většina vidí tempo růstu objemu dat pod 25 %.</a:t>
            </a:r>
            <a:endParaRPr lang="de-AT" sz="1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664804"/>
            <a:ext cx="4997041" cy="333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latin typeface="Arial" charset="0"/>
                <a:cs typeface="Arial" charset="0"/>
              </a:rPr>
              <a:t>Repre</a:t>
            </a:r>
            <a:r>
              <a:rPr lang="cs-CZ" dirty="0">
                <a:latin typeface="Arial" charset="0"/>
                <a:cs typeface="Arial" charset="0"/>
              </a:rPr>
              <a:t>z</a:t>
            </a:r>
            <a:r>
              <a:rPr lang="de-AT" dirty="0" err="1" smtClean="0">
                <a:latin typeface="Arial" charset="0"/>
                <a:cs typeface="Arial" charset="0"/>
              </a:rPr>
              <a:t>entati</a:t>
            </a:r>
            <a:r>
              <a:rPr lang="cs-CZ" dirty="0" err="1" smtClean="0">
                <a:latin typeface="Arial" charset="0"/>
                <a:cs typeface="Arial" charset="0"/>
              </a:rPr>
              <a:t>vní</a:t>
            </a:r>
            <a:r>
              <a:rPr lang="cs-CZ" dirty="0" smtClean="0">
                <a:latin typeface="Arial" charset="0"/>
                <a:cs typeface="Arial" charset="0"/>
              </a:rPr>
              <a:t> vzorek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" y="1756774"/>
            <a:ext cx="2533451" cy="22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71636" y="3969060"/>
            <a:ext cx="41037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/>
              <a:t>Odvětví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3" y="1556792"/>
            <a:ext cx="4103749" cy="43926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Počet respondentů </a:t>
            </a:r>
            <a:r>
              <a:rPr lang="de-AT" dirty="0" smtClean="0"/>
              <a:t>(N=885)</a:t>
            </a:r>
            <a:endParaRPr lang="de-AT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45" y="1756774"/>
            <a:ext cx="2939832" cy="24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140659" y="1556792"/>
            <a:ext cx="43197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Velikost </a:t>
            </a:r>
            <a:r>
              <a:rPr lang="cs-CZ" dirty="0" smtClean="0"/>
              <a:t>společnosti </a:t>
            </a:r>
            <a:r>
              <a:rPr lang="de-AT" dirty="0" smtClean="0"/>
              <a:t>(</a:t>
            </a:r>
            <a:r>
              <a:rPr lang="cs-CZ" dirty="0" smtClean="0"/>
              <a:t>podle počtu zaměstnanců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103948" y="4077072"/>
            <a:ext cx="41037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/>
              <a:t>Velikost společnosti </a:t>
            </a:r>
            <a:r>
              <a:rPr lang="de-AT" dirty="0" smtClean="0"/>
              <a:t>(</a:t>
            </a:r>
            <a:r>
              <a:rPr lang="cs-CZ" dirty="0" smtClean="0"/>
              <a:t>podle ročního obratu)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1" y="4257092"/>
            <a:ext cx="2580291" cy="21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58" y="4408077"/>
            <a:ext cx="2216891" cy="20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republika: Objemy dat porostou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5472517"/>
            <a:ext cx="817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Růst objemů dat v České republice kopíruje mezinárodní vývoj. Většina předpokládá trend růstu nižší než 25 %.</a:t>
            </a:r>
            <a:endParaRPr lang="de-AT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9131"/>
            <a:ext cx="52117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3548" y="526229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Většina firem považuje ochranu svých IT systémů za dobrou.</a:t>
            </a:r>
            <a:endParaRPr lang="de-AT" sz="16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860032" y="53012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Externí bezpečnostní audity stále nejsou běžné.</a:t>
            </a:r>
            <a:endParaRPr lang="de-AT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" y="1675825"/>
            <a:ext cx="4293016" cy="31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5825"/>
            <a:ext cx="4428492" cy="31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Rozpočty na bezpečnost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63" y="1628800"/>
            <a:ext cx="5482878" cy="411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051720" y="5535681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56% </a:t>
            </a:r>
            <a:r>
              <a:rPr lang="cs-CZ" dirty="0" smtClean="0"/>
              <a:t>zvýší v následujících třech letech svůj bezpečnostní rozpočet. Česká republika pod průměrem (51%).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45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republika: Bezpečnostní rozpočet v minulosti a budoucnosti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23628" y="569725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Česká republika </a:t>
            </a:r>
            <a:r>
              <a:rPr lang="pl-PL" sz="1600" dirty="0" smtClean="0"/>
              <a:t>následuje mezinárodní </a:t>
            </a:r>
            <a:r>
              <a:rPr lang="pl-PL" sz="1600" dirty="0"/>
              <a:t>trend</a:t>
            </a:r>
            <a:r>
              <a:rPr lang="pl-PL" sz="1600" dirty="0" smtClean="0"/>
              <a:t>, </a:t>
            </a:r>
            <a:r>
              <a:rPr lang="pl-PL" sz="1600" dirty="0"/>
              <a:t>je </a:t>
            </a:r>
            <a:r>
              <a:rPr lang="pl-PL" sz="1600" dirty="0" smtClean="0"/>
              <a:t>však pod </a:t>
            </a:r>
            <a:r>
              <a:rPr lang="pl-PL" sz="1600" dirty="0"/>
              <a:t>průměrem.</a:t>
            </a:r>
            <a:endParaRPr lang="de-A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33" y="1943230"/>
            <a:ext cx="4177755" cy="295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93550"/>
            <a:ext cx="4204964" cy="297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8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smtClean="0"/>
              <a:t>Česká republika: vyšší citlivost na témata související s bezpečností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59532" y="5322694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Zaznamenáno více vnějších útoků. </a:t>
            </a:r>
            <a:endParaRPr lang="de-AT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4592588" y="5322694"/>
            <a:ext cx="418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Počet bezpečnostních auditů je nadprůměrný.</a:t>
            </a:r>
            <a:endParaRPr lang="de-AT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79279"/>
            <a:ext cx="4238078" cy="30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1772816"/>
            <a:ext cx="4233056" cy="30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0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Mobilit</a:t>
            </a:r>
            <a:r>
              <a:rPr lang="cs-CZ" dirty="0" smtClean="0"/>
              <a:t>a</a:t>
            </a:r>
            <a:r>
              <a:rPr lang="de-AT" dirty="0" smtClean="0"/>
              <a:t> / </a:t>
            </a:r>
            <a:r>
              <a:rPr lang="cs-CZ" dirty="0" smtClean="0"/>
              <a:t>Přines si své vlastní zařízení </a:t>
            </a:r>
            <a:r>
              <a:rPr lang="de-AT" dirty="0" smtClean="0"/>
              <a:t>(BYOD)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45346" y="155679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Stále existuje potenciál</a:t>
            </a:r>
            <a:endParaRPr lang="de-AT" sz="16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935704" y="168342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Velké rozdíly mezi jednotlivými trhy</a:t>
            </a:r>
            <a:endParaRPr lang="de-AT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" y="1952836"/>
            <a:ext cx="28778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1261"/>
            <a:ext cx="4061123" cy="29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4077072"/>
            <a:ext cx="2979787" cy="22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345346" y="4653136"/>
            <a:ext cx="1526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Omezeno na velmi malou skupinu zaměstnanců</a:t>
            </a:r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20448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Mobilit</a:t>
            </a:r>
            <a:r>
              <a:rPr lang="cs-CZ" dirty="0" smtClean="0"/>
              <a:t>a</a:t>
            </a:r>
            <a:r>
              <a:rPr lang="de-AT" dirty="0" smtClean="0"/>
              <a:t> </a:t>
            </a:r>
            <a:r>
              <a:rPr lang="de-AT" dirty="0"/>
              <a:t>/ </a:t>
            </a:r>
            <a:r>
              <a:rPr lang="de-AT" dirty="0" smtClean="0"/>
              <a:t>BYOD II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2394" y="5204647"/>
            <a:ext cx="435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„Není třeba“ může být interpretováno jako „procesy a struktury ještě nejsou připraveny na tato řešení“.</a:t>
            </a:r>
            <a:endParaRPr lang="de-AT" sz="16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5256076" y="540050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„Zvládání každodenních úkolů“ je hlavním argumentem pro zavedení </a:t>
            </a:r>
            <a:r>
              <a:rPr lang="cs-CZ" sz="1600" dirty="0" err="1" smtClean="0"/>
              <a:t>BYOD</a:t>
            </a:r>
            <a:r>
              <a:rPr lang="cs-CZ" sz="1600" dirty="0" smtClean="0"/>
              <a:t>.</a:t>
            </a:r>
            <a:endParaRPr lang="de-AT" sz="16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664804"/>
            <a:ext cx="4881243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38" y="1736813"/>
            <a:ext cx="3129578" cy="346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Mobilit</a:t>
            </a:r>
            <a:r>
              <a:rPr lang="cs-CZ" dirty="0" smtClean="0"/>
              <a:t>a</a:t>
            </a:r>
            <a:r>
              <a:rPr lang="de-AT" dirty="0" smtClean="0"/>
              <a:t> </a:t>
            </a:r>
            <a:r>
              <a:rPr lang="de-AT" dirty="0"/>
              <a:t>/ BYOD </a:t>
            </a:r>
            <a:r>
              <a:rPr lang="de-AT" dirty="0" smtClean="0"/>
              <a:t>III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51620" y="553871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Rumunsko je pro BYOD země budoucnosti. Česká republika je ohledně budoucnosti poměrně zdrženlivá.</a:t>
            </a:r>
            <a:endParaRPr lang="de-AT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704975"/>
            <a:ext cx="5273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republika: Více než 50 % firem nabízí </a:t>
            </a:r>
            <a:r>
              <a:rPr lang="cs-CZ" dirty="0" err="1" smtClean="0"/>
              <a:t>BYOD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31540" y="4710626"/>
            <a:ext cx="34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Současná situace vysoce nad průměrem.</a:t>
            </a:r>
            <a:endParaRPr lang="de-AT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461413" y="4782634"/>
            <a:ext cx="298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BYOD</a:t>
            </a:r>
            <a:r>
              <a:rPr lang="cs-CZ" sz="1600" dirty="0" smtClean="0"/>
              <a:t> nad průměrem.</a:t>
            </a:r>
            <a:endParaRPr lang="de-AT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6" y="1880415"/>
            <a:ext cx="3914229" cy="279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7877"/>
            <a:ext cx="3733729" cy="265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850" y="685802"/>
            <a:ext cx="8496622" cy="142873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Celkové výsledky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cs-CZ" sz="3200" b="1" dirty="0" smtClean="0"/>
              <a:t>Hodnocení </a:t>
            </a:r>
            <a:r>
              <a:rPr lang="en-GB" sz="3200" b="1" dirty="0" err="1" smtClean="0"/>
              <a:t>Kapsch</a:t>
            </a:r>
            <a:r>
              <a:rPr lang="en-GB" sz="3200" b="1" dirty="0" smtClean="0"/>
              <a:t> </a:t>
            </a:r>
            <a:r>
              <a:rPr lang="cs-CZ" sz="3200" b="1" dirty="0" smtClean="0"/>
              <a:t>– trendy a výzvy v </a:t>
            </a:r>
            <a:r>
              <a:rPr lang="cs-CZ" sz="3200" b="1" dirty="0" err="1" smtClean="0"/>
              <a:t>ICT</a:t>
            </a:r>
            <a:endParaRPr lang="de-AT" sz="3200" b="1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 4" descr="würfel tite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3375027"/>
            <a:ext cx="9144001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Vzorek v České republice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76263" y="1556792"/>
            <a:ext cx="4103749" cy="43926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Kontaktní osoba</a:t>
            </a:r>
            <a:endParaRPr lang="de-AT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2556483" y="4617132"/>
            <a:ext cx="41037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/>
              <a:t>Odvětví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6" y="1844824"/>
            <a:ext cx="274300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758732" cy="202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4968751" y="1556792"/>
            <a:ext cx="410374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/>
              <a:t>Velikost společnosti</a:t>
            </a:r>
            <a:endParaRPr lang="de-AT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56" y="3492064"/>
            <a:ext cx="2539608" cy="277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Žebříček </a:t>
            </a:r>
            <a:r>
              <a:rPr lang="de-AT" dirty="0" err="1" smtClean="0"/>
              <a:t>Kapsch</a:t>
            </a:r>
            <a:r>
              <a:rPr lang="cs-CZ" dirty="0" smtClean="0"/>
              <a:t> pro střední a východní Evropu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7869569"/>
              </p:ext>
            </p:extLst>
          </p:nvPr>
        </p:nvGraphicFramePr>
        <p:xfrm>
          <a:off x="1511660" y="1773238"/>
          <a:ext cx="6096000" cy="247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943708" y="3784304"/>
            <a:ext cx="5327885" cy="24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Výsledky</a:t>
            </a:r>
            <a:r>
              <a:rPr lang="de-AT" dirty="0" smtClean="0"/>
              <a:t>:</a:t>
            </a:r>
          </a:p>
          <a:p>
            <a:r>
              <a:rPr lang="de-AT" dirty="0" smtClean="0"/>
              <a:t>Index</a:t>
            </a:r>
            <a:r>
              <a:rPr lang="cs-CZ" dirty="0" smtClean="0"/>
              <a:t> tržní připravenosti</a:t>
            </a:r>
            <a:r>
              <a:rPr lang="de-AT" dirty="0" smtClean="0"/>
              <a:t> (= </a:t>
            </a:r>
            <a:r>
              <a:rPr lang="cs-CZ" dirty="0" smtClean="0"/>
              <a:t>současný stav</a:t>
            </a:r>
            <a:r>
              <a:rPr lang="de-AT" dirty="0" smtClean="0"/>
              <a:t>)</a:t>
            </a:r>
          </a:p>
          <a:p>
            <a:r>
              <a:rPr lang="de-AT" dirty="0"/>
              <a:t>Index </a:t>
            </a:r>
            <a:r>
              <a:rPr lang="de-AT" dirty="0" err="1"/>
              <a:t>vývoje</a:t>
            </a:r>
            <a:r>
              <a:rPr lang="de-AT" dirty="0"/>
              <a:t> </a:t>
            </a:r>
            <a:r>
              <a:rPr lang="cs-CZ" dirty="0" smtClean="0"/>
              <a:t>na </a:t>
            </a:r>
            <a:r>
              <a:rPr lang="de-AT" dirty="0" err="1" smtClean="0"/>
              <a:t>trhu</a:t>
            </a:r>
            <a:r>
              <a:rPr lang="de-AT" dirty="0" smtClean="0"/>
              <a:t> </a:t>
            </a:r>
            <a:r>
              <a:rPr lang="de-AT" dirty="0"/>
              <a:t>ICT </a:t>
            </a:r>
            <a:r>
              <a:rPr lang="de-AT" dirty="0" err="1" smtClean="0"/>
              <a:t>technologií</a:t>
            </a:r>
            <a:r>
              <a:rPr lang="cs-CZ" dirty="0" smtClean="0"/>
              <a:t> </a:t>
            </a:r>
            <a:r>
              <a:rPr lang="de-AT" dirty="0" smtClean="0"/>
              <a:t>(= </a:t>
            </a:r>
            <a:r>
              <a:rPr lang="cs-CZ" dirty="0" smtClean="0"/>
              <a:t>budoucí vývoj</a:t>
            </a:r>
            <a:r>
              <a:rPr lang="de-AT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48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situace</a:t>
            </a:r>
            <a:r>
              <a:rPr lang="de-AT" dirty="0" smtClean="0"/>
              <a:t>: </a:t>
            </a:r>
            <a:r>
              <a:rPr lang="cs-CZ" dirty="0" smtClean="0"/>
              <a:t>Výkon ICT v jednotlivých zemích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36812"/>
            <a:ext cx="6012668" cy="4508547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929130" y="3392787"/>
            <a:ext cx="83455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0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Předpověď: čeští IT manažeři jsou zdrženliví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12668" cy="4508547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641098" y="5192987"/>
            <a:ext cx="83455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2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latin typeface="Arial"/>
              </a:rPr>
              <a:t>Srovnání globální konkurenceschopnosti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57304"/>
              </p:ext>
            </p:extLst>
          </p:nvPr>
        </p:nvGraphicFramePr>
        <p:xfrm>
          <a:off x="1619672" y="1880828"/>
          <a:ext cx="6134100" cy="3274695"/>
        </p:xfrm>
        <a:graphic>
          <a:graphicData uri="http://schemas.openxmlformats.org/drawingml/2006/table">
            <a:tbl>
              <a:tblPr/>
              <a:tblGrid>
                <a:gridCol w="1104900"/>
                <a:gridCol w="1257300"/>
                <a:gridCol w="1257300"/>
                <a:gridCol w="1257300"/>
                <a:gridCol w="1257300"/>
              </a:tblGrid>
              <a:tr h="190500">
                <a:tc gridSpan="5">
                  <a:txBody>
                    <a:bodyPr/>
                    <a:lstStyle/>
                    <a:p>
                      <a:pPr algn="l" fontAlgn="b"/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Index globální</a:t>
                      </a:r>
                      <a:r>
                        <a:rPr lang="cs-CZ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konkurenceschopnosti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de-A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Maximální hodnota </a:t>
                      </a:r>
                      <a:r>
                        <a:rPr lang="de-A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 </a:t>
                      </a:r>
                      <a:r>
                        <a:rPr lang="de-A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de-A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l" fontAlgn="b"/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35627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GCI</a:t>
                      </a:r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skó</a:t>
                      </a:r>
                      <a:r>
                        <a:rPr lang="de-AT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Základní požadavky</a:t>
                      </a:r>
                    </a:p>
                    <a:p>
                      <a:pPr algn="l" fontAlgn="t"/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Instituce,</a:t>
                      </a:r>
                      <a:r>
                        <a:rPr lang="cs-CZ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infrastruktura</a:t>
                      </a:r>
                      <a:r>
                        <a:rPr lang="de-A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,…)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Výkonnostní akcelerátory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Vzdělání, technologická připravenost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,…)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novace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sofistikované faktory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Obchodní</a:t>
                      </a:r>
                      <a:r>
                        <a:rPr lang="cs-CZ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propracovanost, inovace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…)</a:t>
                      </a:r>
                    </a:p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Polsko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recko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Česká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A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Rumunsko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Slovensko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342556" y="5847655"/>
            <a:ext cx="404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</a:t>
            </a:r>
            <a:r>
              <a:rPr lang="de-AT" sz="1200" dirty="0" smtClean="0"/>
              <a:t>: </a:t>
            </a:r>
          </a:p>
          <a:p>
            <a:r>
              <a:rPr lang="en-US" sz="1200" dirty="0" smtClean="0"/>
              <a:t>Global </a:t>
            </a:r>
            <a:r>
              <a:rPr lang="en-US" sz="1200" dirty="0"/>
              <a:t>Competitiveness Report 2013 – 2014</a:t>
            </a:r>
            <a:r>
              <a:rPr lang="de-AT" sz="1200" dirty="0" smtClean="0"/>
              <a:t> </a:t>
            </a:r>
            <a:endParaRPr lang="de-AT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316"/>
            <a:ext cx="1152128" cy="7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rechts 7"/>
          <p:cNvSpPr/>
          <p:nvPr/>
        </p:nvSpPr>
        <p:spPr>
          <a:xfrm>
            <a:off x="611560" y="4365104"/>
            <a:ext cx="83455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78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" y="3428730"/>
            <a:ext cx="9141784" cy="3429270"/>
            <a:chOff x="0" y="3394122"/>
            <a:chExt cx="9144000" cy="3467100"/>
          </a:xfrm>
        </p:grpSpPr>
        <p:pic>
          <p:nvPicPr>
            <p:cNvPr id="7" name="Grafik 6" descr="Titelfoli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94122"/>
              <a:ext cx="9144000" cy="346710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446031" y="3794130"/>
              <a:ext cx="184776" cy="373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AT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Shrnutí</a:t>
            </a:r>
            <a:r>
              <a:rPr lang="de-AT" dirty="0"/>
              <a:t> a </a:t>
            </a:r>
            <a:r>
              <a:rPr lang="de-AT" dirty="0" err="1"/>
              <a:t>závěry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32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8" y="692150"/>
            <a:ext cx="9013762" cy="755650"/>
          </a:xfrm>
        </p:spPr>
        <p:txBody>
          <a:bodyPr/>
          <a:lstStyle/>
          <a:p>
            <a:r>
              <a:rPr lang="cs-CZ" dirty="0" smtClean="0"/>
              <a:t>  </a:t>
            </a:r>
            <a:r>
              <a:rPr lang="cs-CZ" dirty="0" err="1" smtClean="0"/>
              <a:t>ICT</a:t>
            </a:r>
            <a:r>
              <a:rPr lang="cs-CZ" dirty="0" smtClean="0"/>
              <a:t> trendy a výzvy v regionu </a:t>
            </a:r>
            <a:r>
              <a:rPr lang="cs-CZ" dirty="0" err="1" smtClean="0"/>
              <a:t>CEE</a:t>
            </a:r>
            <a:r>
              <a:rPr lang="cs-CZ" dirty="0" smtClean="0"/>
              <a:t> a Turecku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Rozpočty</a:t>
            </a:r>
            <a:endParaRPr lang="de-AT" b="1" dirty="0" smtClean="0"/>
          </a:p>
          <a:p>
            <a:r>
              <a:rPr lang="cs-CZ" dirty="0" smtClean="0"/>
              <a:t>ICT průmysl vykazuje stabilní tempo růstu a etabluje se jako motor celkového ekonomického rozvoje regionu.</a:t>
            </a:r>
            <a:endParaRPr lang="de-AT" dirty="0" smtClean="0"/>
          </a:p>
          <a:p>
            <a:r>
              <a:rPr lang="cs-CZ" dirty="0" smtClean="0"/>
              <a:t>Rozvíjející se ekonomiky mají podle aktuálních trendů podobnou nebo vyšší míru růstu v oblasti ICT.</a:t>
            </a:r>
            <a:endParaRPr lang="de-AT" dirty="0" smtClean="0"/>
          </a:p>
          <a:p>
            <a:pPr marL="0" indent="0">
              <a:buNone/>
            </a:pPr>
            <a:r>
              <a:rPr lang="de-AT" b="1" dirty="0"/>
              <a:t>Outsourcing</a:t>
            </a:r>
          </a:p>
          <a:p>
            <a:r>
              <a:rPr lang="cs-CZ" dirty="0" smtClean="0"/>
              <a:t>Trhu dominují místní poskytovatelé.</a:t>
            </a:r>
            <a:endParaRPr lang="de-AT" dirty="0"/>
          </a:p>
          <a:p>
            <a:pPr marL="0" indent="0">
              <a:buNone/>
            </a:pPr>
            <a:r>
              <a:rPr lang="de-AT" b="1" dirty="0" smtClean="0"/>
              <a:t>Cloud</a:t>
            </a:r>
            <a:r>
              <a:rPr lang="de-AT" b="1" dirty="0"/>
              <a:t> </a:t>
            </a:r>
            <a:r>
              <a:rPr lang="de-AT" b="1" dirty="0" smtClean="0"/>
              <a:t>&amp; </a:t>
            </a:r>
            <a:r>
              <a:rPr lang="de-AT" b="1" dirty="0" err="1" smtClean="0"/>
              <a:t>Virtualiza</a:t>
            </a:r>
            <a:r>
              <a:rPr lang="cs-CZ" b="1" dirty="0" err="1" smtClean="0"/>
              <a:t>ce</a:t>
            </a:r>
            <a:r>
              <a:rPr lang="de-AT" b="1" dirty="0" smtClean="0"/>
              <a:t> </a:t>
            </a:r>
          </a:p>
          <a:p>
            <a:r>
              <a:rPr lang="cs-CZ" dirty="0" smtClean="0"/>
              <a:t>Pouze 27 % organizací využívá </a:t>
            </a:r>
            <a:r>
              <a:rPr lang="cs-CZ" dirty="0" err="1" smtClean="0"/>
              <a:t>cloudové</a:t>
            </a:r>
            <a:r>
              <a:rPr lang="cs-CZ" dirty="0" smtClean="0"/>
              <a:t> služby, 46 % ale využívá </a:t>
            </a:r>
            <a:r>
              <a:rPr lang="cs-CZ" dirty="0" err="1" smtClean="0"/>
              <a:t>virtualizaci</a:t>
            </a:r>
            <a:r>
              <a:rPr lang="cs-CZ" dirty="0" smtClean="0"/>
              <a:t>.</a:t>
            </a:r>
            <a:endParaRPr lang="de-AT" dirty="0" smtClean="0"/>
          </a:p>
          <a:p>
            <a:pPr marL="0" indent="0">
              <a:buNone/>
            </a:pPr>
            <a:r>
              <a:rPr lang="cs-CZ" b="1" dirty="0" smtClean="0"/>
              <a:t>Spolupráce</a:t>
            </a:r>
            <a:endParaRPr lang="de-AT" b="1" dirty="0" smtClean="0"/>
          </a:p>
          <a:p>
            <a:r>
              <a:rPr lang="cs-CZ" dirty="0" smtClean="0"/>
              <a:t>Využívání </a:t>
            </a:r>
            <a:r>
              <a:rPr lang="cs-CZ" dirty="0" err="1" smtClean="0"/>
              <a:t>Unified</a:t>
            </a:r>
            <a:r>
              <a:rPr lang="cs-CZ" dirty="0" smtClean="0"/>
              <a:t> Communications a videokonferencí vykazuje silné regionální rozdíly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7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ICT</a:t>
            </a:r>
            <a:r>
              <a:rPr lang="cs-CZ" dirty="0" smtClean="0"/>
              <a:t> </a:t>
            </a:r>
            <a:r>
              <a:rPr lang="cs-CZ" dirty="0"/>
              <a:t>trendy a výzvy v regionu </a:t>
            </a:r>
            <a:r>
              <a:rPr lang="cs-CZ" dirty="0" err="1"/>
              <a:t>CEE</a:t>
            </a:r>
            <a:r>
              <a:rPr lang="cs-CZ" dirty="0"/>
              <a:t> a Turecku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smtClean="0"/>
              <a:t>Big Data</a:t>
            </a:r>
          </a:p>
          <a:p>
            <a:r>
              <a:rPr lang="cs-CZ" dirty="0" smtClean="0"/>
              <a:t>Pouze 21 % firem využívá potenciál </a:t>
            </a:r>
            <a:r>
              <a:rPr lang="cs-CZ" dirty="0" err="1" smtClean="0"/>
              <a:t>Enterprise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.</a:t>
            </a:r>
            <a:endParaRPr lang="de-AT" dirty="0" smtClean="0"/>
          </a:p>
          <a:p>
            <a:pPr marL="0" indent="0">
              <a:buNone/>
            </a:pPr>
            <a:r>
              <a:rPr lang="cs-CZ" b="1" dirty="0" smtClean="0"/>
              <a:t>Bezpečnost</a:t>
            </a:r>
            <a:endParaRPr lang="de-AT" b="1" dirty="0" smtClean="0"/>
          </a:p>
          <a:p>
            <a:r>
              <a:rPr lang="cs-CZ" dirty="0" smtClean="0"/>
              <a:t>Externí audity stále nejsou běžné.</a:t>
            </a:r>
            <a:endParaRPr lang="de-AT" dirty="0" smtClean="0"/>
          </a:p>
          <a:p>
            <a:r>
              <a:rPr lang="cs-CZ" dirty="0" smtClean="0"/>
              <a:t>Finanční výdaje v </a:t>
            </a:r>
            <a:r>
              <a:rPr lang="cs-CZ" dirty="0"/>
              <a:t>příštích třech letech </a:t>
            </a:r>
            <a:r>
              <a:rPr lang="cs-CZ" dirty="0" smtClean="0"/>
              <a:t>významně porostou.</a:t>
            </a:r>
            <a:endParaRPr lang="de-AT" dirty="0"/>
          </a:p>
          <a:p>
            <a:pPr marL="0" indent="0">
              <a:buNone/>
            </a:pPr>
            <a:r>
              <a:rPr lang="de-AT" b="1" dirty="0" err="1" smtClean="0"/>
              <a:t>Mobilit</a:t>
            </a:r>
            <a:r>
              <a:rPr lang="cs-CZ" b="1" dirty="0" smtClean="0"/>
              <a:t>a</a:t>
            </a:r>
            <a:endParaRPr lang="de-AT" b="1" dirty="0" smtClean="0"/>
          </a:p>
          <a:p>
            <a:r>
              <a:rPr lang="cs-CZ" dirty="0" smtClean="0"/>
              <a:t>Pouze menšině zaměstnanců je povolen přístup k mobilním firemním aplikacím.</a:t>
            </a:r>
            <a:endParaRPr lang="de-AT" dirty="0" smtClean="0"/>
          </a:p>
          <a:p>
            <a:r>
              <a:rPr lang="cs-CZ" dirty="0" smtClean="0"/>
              <a:t>Rumunsko je zemí budoucnosti v oblasti </a:t>
            </a:r>
            <a:r>
              <a:rPr lang="cs-CZ" dirty="0" err="1" smtClean="0"/>
              <a:t>BYOD</a:t>
            </a:r>
            <a:r>
              <a:rPr lang="cs-CZ" dirty="0" smtClean="0"/>
              <a:t>.</a:t>
            </a:r>
            <a:endParaRPr lang="de-AT" dirty="0"/>
          </a:p>
          <a:p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Kapsch </a:t>
            </a:r>
            <a:r>
              <a:rPr lang="de-AT" dirty="0" err="1" smtClean="0"/>
              <a:t>BusinessCom</a:t>
            </a:r>
            <a:r>
              <a:rPr lang="de-AT" dirty="0" smtClean="0"/>
              <a:t> – </a:t>
            </a:r>
            <a:r>
              <a:rPr lang="cs-CZ" dirty="0" smtClean="0"/>
              <a:t>Závěry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 smtClean="0"/>
              <a:t>Maximální blízkost k zákazníkům</a:t>
            </a:r>
            <a:r>
              <a:rPr lang="de-AT" sz="1400" b="1" dirty="0" smtClean="0"/>
              <a:t>: </a:t>
            </a:r>
            <a:r>
              <a:rPr lang="de-AT" sz="1400" dirty="0" smtClean="0"/>
              <a:t>1. </a:t>
            </a:r>
            <a:r>
              <a:rPr lang="cs-CZ" sz="1400" dirty="0" smtClean="0"/>
              <a:t>Následovat zákazníka (v regionu střední a východní Evropy) a 2. silná lokální přítomnost a spolupráce s místními partnery s využitím </a:t>
            </a:r>
            <a:r>
              <a:rPr lang="cs-CZ" sz="1400" dirty="0" err="1" smtClean="0"/>
              <a:t>best</a:t>
            </a:r>
            <a:r>
              <a:rPr lang="cs-CZ" sz="1400" dirty="0" smtClean="0"/>
              <a:t> </a:t>
            </a:r>
            <a:r>
              <a:rPr lang="cs-CZ" sz="1400" dirty="0" err="1" smtClean="0"/>
              <a:t>practise</a:t>
            </a:r>
            <a:r>
              <a:rPr lang="cs-CZ" sz="1400" dirty="0" smtClean="0"/>
              <a:t> modelů</a:t>
            </a:r>
            <a:endParaRPr lang="en-US" sz="1400" dirty="0" smtClean="0"/>
          </a:p>
          <a:p>
            <a:r>
              <a:rPr lang="cs-CZ" sz="1400" b="1" dirty="0" smtClean="0"/>
              <a:t>Použití nejlepších možných technologií</a:t>
            </a:r>
            <a:r>
              <a:rPr lang="en-US" sz="1400" b="1" dirty="0" smtClean="0"/>
              <a:t>: </a:t>
            </a:r>
            <a:r>
              <a:rPr lang="cs-CZ" sz="1400" dirty="0" smtClean="0"/>
              <a:t>Partnerství s předními světovými dodavateli technologií</a:t>
            </a:r>
            <a:endParaRPr lang="en-US" sz="1400" dirty="0" smtClean="0"/>
          </a:p>
          <a:p>
            <a:r>
              <a:rPr lang="cs-CZ" sz="1400" b="1" dirty="0" smtClean="0"/>
              <a:t>Bezpečnost je komplexní věc,</a:t>
            </a:r>
            <a:r>
              <a:rPr lang="cs-CZ" sz="1400" dirty="0" smtClean="0"/>
              <a:t> kterou je třeba rozšiřovat ve všech oblastech (zejména s řešeními pro mobility a spolupráci)</a:t>
            </a:r>
            <a:endParaRPr lang="en-US" sz="1400" dirty="0" smtClean="0"/>
          </a:p>
          <a:p>
            <a:r>
              <a:rPr lang="de-AT" sz="1400" b="1" dirty="0" smtClean="0"/>
              <a:t>Cloud / </a:t>
            </a:r>
            <a:r>
              <a:rPr lang="cs-CZ" sz="1400" b="1" dirty="0" smtClean="0"/>
              <a:t>Sdílená infrastruktura</a:t>
            </a:r>
            <a:r>
              <a:rPr lang="de-AT" sz="1400" b="1" dirty="0" smtClean="0"/>
              <a:t>: </a:t>
            </a:r>
            <a:r>
              <a:rPr lang="cs-CZ" sz="1400" dirty="0" smtClean="0"/>
              <a:t>Výhody zatím nejsou dostatečně patrné (správa dat v Evropě, škálovatelnost, transparentní a flexibilní nákladová struktura)</a:t>
            </a:r>
            <a:endParaRPr lang="en-US" sz="1400" dirty="0" smtClean="0"/>
          </a:p>
          <a:p>
            <a:r>
              <a:rPr lang="cs-CZ" sz="1400" b="1" dirty="0" err="1" smtClean="0"/>
              <a:t>Enterprise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Search</a:t>
            </a:r>
            <a:r>
              <a:rPr lang="cs-CZ" sz="1400" b="1" dirty="0" smtClean="0"/>
              <a:t>: </a:t>
            </a:r>
            <a:r>
              <a:rPr lang="cs-CZ" sz="1400" dirty="0" smtClean="0"/>
              <a:t>Neobjevené poklady, potenciál inteligentního/efektivního využití dosud neobjeven.</a:t>
            </a:r>
            <a:endParaRPr lang="en-US" sz="1400" dirty="0" smtClean="0"/>
          </a:p>
          <a:p>
            <a:r>
              <a:rPr lang="de-AT" sz="1400" b="1" dirty="0" err="1" smtClean="0"/>
              <a:t>Mobilit</a:t>
            </a:r>
            <a:r>
              <a:rPr lang="cs-CZ" sz="1400" b="1" dirty="0" smtClean="0"/>
              <a:t>a</a:t>
            </a:r>
            <a:r>
              <a:rPr lang="de-AT" sz="1400" b="1" dirty="0" smtClean="0"/>
              <a:t>: </a:t>
            </a:r>
            <a:r>
              <a:rPr lang="cs-CZ" sz="1400" dirty="0" smtClean="0"/>
              <a:t>Důležitější než technologie jsou procesy.</a:t>
            </a:r>
            <a:endParaRPr lang="en-US" sz="1400" dirty="0" smtClean="0"/>
          </a:p>
          <a:p>
            <a:r>
              <a:rPr lang="cs-CZ" sz="1400" b="1" dirty="0" smtClean="0"/>
              <a:t>Spolupráce</a:t>
            </a:r>
            <a:r>
              <a:rPr lang="de-AT" sz="1400" b="1" dirty="0" smtClean="0"/>
              <a:t>:</a:t>
            </a:r>
            <a:r>
              <a:rPr lang="en-US" sz="1400" dirty="0" smtClean="0"/>
              <a:t> </a:t>
            </a:r>
            <a:r>
              <a:rPr lang="cs-CZ" sz="1400" dirty="0" smtClean="0"/>
              <a:t>Často probíhá prostřednictvím spotřebního zboží. Bezpečná podniková řešení mají co dohánět.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6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Závěry pro aktivity v České republice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931988"/>
            <a:ext cx="8064500" cy="4392612"/>
          </a:xfrm>
        </p:spPr>
        <p:txBody>
          <a:bodyPr/>
          <a:lstStyle/>
          <a:p>
            <a:r>
              <a:rPr lang="cs-CZ" b="1" dirty="0" smtClean="0"/>
              <a:t>Hlavní strategie KBC v CZ pro další roky:</a:t>
            </a:r>
          </a:p>
          <a:p>
            <a:pPr lvl="3"/>
            <a:r>
              <a:rPr lang="cs-CZ" sz="1000" dirty="0" smtClean="0"/>
              <a:t> </a:t>
            </a:r>
            <a:r>
              <a:rPr lang="cs-CZ" sz="1600" dirty="0" smtClean="0"/>
              <a:t>poskytování profesionálních IT služeb a podpory,</a:t>
            </a:r>
          </a:p>
          <a:p>
            <a:pPr lvl="3"/>
            <a:r>
              <a:rPr lang="cs-CZ" sz="1600" dirty="0" smtClean="0"/>
              <a:t> dodávky datových úložišť  a s tím spojených služeb, </a:t>
            </a:r>
          </a:p>
          <a:p>
            <a:pPr lvl="3"/>
            <a:r>
              <a:rPr lang="cs-CZ" sz="1600" dirty="0" smtClean="0"/>
              <a:t>budování datových center a síťové infrastruktury. </a:t>
            </a:r>
          </a:p>
          <a:p>
            <a:endParaRPr lang="cs-CZ" dirty="0" smtClean="0"/>
          </a:p>
          <a:p>
            <a:pPr>
              <a:buNone/>
            </a:pPr>
            <a:endParaRPr lang="cs-CZ" sz="1800" dirty="0" smtClean="0"/>
          </a:p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Vnímáme přesun z klasické technologie koncových stanic na mobilní platformu a tyto produkty a služby budeme nabízet zákazníkům.</a:t>
            </a:r>
            <a:endParaRPr lang="cs-CZ" sz="1800" b="1" dirty="0"/>
          </a:p>
        </p:txBody>
      </p:sp>
      <p:sp>
        <p:nvSpPr>
          <p:cNvPr id="9" name="Chevron 8"/>
          <p:cNvSpPr/>
          <p:nvPr/>
        </p:nvSpPr>
        <p:spPr>
          <a:xfrm>
            <a:off x="2057400" y="4191000"/>
            <a:ext cx="1142999" cy="381000"/>
          </a:xfrm>
          <a:prstGeom prst="chevro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3124200" y="4191000"/>
            <a:ext cx="1142999" cy="381000"/>
          </a:xfrm>
          <a:prstGeom prst="chevro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4191001" y="4191000"/>
            <a:ext cx="1142999" cy="381000"/>
          </a:xfrm>
          <a:prstGeom prst="chevro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3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Kapsch BusinessCom v České republice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de-AT" b="1" dirty="0" smtClean="0"/>
              <a:t> Klíčoví partneři na trhu – etablovaní vendoři: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endParaRPr lang="de-AT" dirty="0" smtClean="0"/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EMC,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DELL,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HP,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IBM,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CISCO,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AVAYA,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VMWARE,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CITRIX,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</a:pPr>
            <a:r>
              <a:rPr lang="en-US" dirty="0" smtClean="0"/>
              <a:t> MICROSOFT.</a:t>
            </a: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043726"/>
            <a:ext cx="2994253" cy="15813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71" y="1975590"/>
            <a:ext cx="2335808" cy="17518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08" y="2308027"/>
            <a:ext cx="1816464" cy="11484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80" y="3727446"/>
            <a:ext cx="1955675" cy="11864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91" y="3635103"/>
            <a:ext cx="2096720" cy="11794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93" y="3603618"/>
            <a:ext cx="2430027" cy="18225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60" y="4886487"/>
            <a:ext cx="2242411" cy="142654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83" y="4998294"/>
            <a:ext cx="2606695" cy="117434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76" y="5150467"/>
            <a:ext cx="2161425" cy="7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213489"/>
            <a:ext cx="1620000" cy="1943794"/>
          </a:xfrm>
        </p:spPr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r>
              <a:rPr lang="de-AT" sz="1200" dirty="0" smtClean="0"/>
              <a:t>Cloud (</a:t>
            </a:r>
            <a:r>
              <a:rPr lang="cs-CZ" sz="1200" dirty="0" smtClean="0"/>
              <a:t>veřejný, privátní, lokální vs. </a:t>
            </a:r>
            <a:r>
              <a:rPr lang="cs-CZ" sz="1200" dirty="0"/>
              <a:t>g</a:t>
            </a:r>
            <a:r>
              <a:rPr lang="cs-CZ" sz="1200" dirty="0" smtClean="0"/>
              <a:t>lobální poskytovatelé</a:t>
            </a:r>
            <a:r>
              <a:rPr lang="de-AT" sz="1200" dirty="0" smtClean="0"/>
              <a:t>)</a:t>
            </a:r>
          </a:p>
          <a:p>
            <a:r>
              <a:rPr lang="de-AT" sz="1200" dirty="0" err="1" smtClean="0"/>
              <a:t>Virtualiza</a:t>
            </a:r>
            <a:r>
              <a:rPr lang="cs-CZ" sz="1200" dirty="0" err="1" smtClean="0"/>
              <a:t>ce</a:t>
            </a:r>
            <a:r>
              <a:rPr lang="de-AT" sz="1200" dirty="0" smtClean="0"/>
              <a:t> (</a:t>
            </a:r>
            <a:r>
              <a:rPr lang="de-AT" sz="1200" dirty="0" err="1" smtClean="0"/>
              <a:t>server</a:t>
            </a:r>
            <a:r>
              <a:rPr lang="cs-CZ" sz="1200" dirty="0" smtClean="0"/>
              <a:t>y</a:t>
            </a:r>
            <a:r>
              <a:rPr lang="de-AT" sz="1200" dirty="0" smtClean="0"/>
              <a:t>, </a:t>
            </a:r>
            <a:r>
              <a:rPr lang="cs-CZ" sz="1200" dirty="0" smtClean="0"/>
              <a:t>sklady</a:t>
            </a:r>
            <a:r>
              <a:rPr lang="de-AT" sz="1200" dirty="0" smtClean="0"/>
              <a:t>, </a:t>
            </a:r>
            <a:r>
              <a:rPr lang="de-AT" sz="1200" dirty="0" err="1" smtClean="0"/>
              <a:t>desktop</a:t>
            </a:r>
            <a:r>
              <a:rPr lang="cs-CZ" sz="1200" dirty="0" smtClean="0"/>
              <a:t>y</a:t>
            </a:r>
            <a:r>
              <a:rPr lang="de-AT" sz="1200" dirty="0" smtClean="0"/>
              <a:t>,…)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25" y="2492896"/>
            <a:ext cx="4595031" cy="1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95936" y="4653558"/>
            <a:ext cx="1620000" cy="21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 smtClean="0"/>
              <a:t>Enterprise</a:t>
            </a:r>
            <a:r>
              <a:rPr lang="cs-CZ" sz="1200" dirty="0" smtClean="0"/>
              <a:t> </a:t>
            </a:r>
            <a:r>
              <a:rPr lang="cs-CZ" sz="1200" dirty="0" err="1" smtClean="0"/>
              <a:t>Search</a:t>
            </a:r>
            <a:endParaRPr lang="de-AT" sz="1200" dirty="0" smtClean="0"/>
          </a:p>
          <a:p>
            <a:r>
              <a:rPr lang="de-AT" sz="1200" dirty="0" err="1" smtClean="0"/>
              <a:t>Předpokládan</a:t>
            </a:r>
            <a:r>
              <a:rPr lang="cs-CZ" sz="1200" dirty="0" smtClean="0"/>
              <a:t>ý</a:t>
            </a:r>
            <a:r>
              <a:rPr lang="de-AT" sz="1200" dirty="0" smtClean="0"/>
              <a:t> </a:t>
            </a:r>
            <a:r>
              <a:rPr lang="de-AT" sz="1200" dirty="0" err="1"/>
              <a:t>růst</a:t>
            </a:r>
            <a:r>
              <a:rPr lang="de-AT" sz="1200" dirty="0"/>
              <a:t> </a:t>
            </a:r>
            <a:r>
              <a:rPr lang="de-AT" sz="1200" dirty="0" err="1" smtClean="0"/>
              <a:t>objem</a:t>
            </a:r>
            <a:r>
              <a:rPr lang="cs-CZ" sz="1200" dirty="0" smtClean="0"/>
              <a:t>u</a:t>
            </a:r>
            <a:r>
              <a:rPr lang="de-AT" sz="1200" dirty="0" smtClean="0"/>
              <a:t> </a:t>
            </a:r>
            <a:r>
              <a:rPr lang="de-AT" sz="1200" dirty="0" err="1"/>
              <a:t>dat</a:t>
            </a: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14341" y="1628800"/>
            <a:ext cx="3347665" cy="12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Rozpočet na IT</a:t>
            </a:r>
            <a:endParaRPr lang="de-AT" dirty="0" smtClean="0"/>
          </a:p>
          <a:p>
            <a:r>
              <a:rPr lang="cs-CZ" dirty="0" smtClean="0"/>
              <a:t>O</a:t>
            </a:r>
            <a:r>
              <a:rPr lang="de-AT" dirty="0" err="1" smtClean="0"/>
              <a:t>utsourcing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endParaRPr lang="de-AT" dirty="0" smtClean="0"/>
          </a:p>
          <a:p>
            <a:r>
              <a:rPr lang="cs-CZ" dirty="0" smtClean="0"/>
              <a:t>Výzvy v </a:t>
            </a:r>
            <a:r>
              <a:rPr lang="cs-CZ" dirty="0" err="1" smtClean="0"/>
              <a:t>ICT</a:t>
            </a:r>
            <a:endParaRPr lang="de-AT" dirty="0" smtClean="0"/>
          </a:p>
          <a:p>
            <a:pPr marL="0" indent="0">
              <a:buFont typeface="Wingdings" pitchFamily="2" charset="2"/>
              <a:buNone/>
            </a:pPr>
            <a:endParaRPr lang="de-AT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303748" y="4213489"/>
            <a:ext cx="1620000" cy="19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dirty="0" smtClean="0"/>
          </a:p>
          <a:p>
            <a:r>
              <a:rPr lang="cs-CZ" sz="1200" dirty="0" smtClean="0"/>
              <a:t>Jednotná komunikace (</a:t>
            </a:r>
            <a:r>
              <a:rPr lang="cs-CZ" sz="1200" dirty="0" err="1" smtClean="0"/>
              <a:t>UC</a:t>
            </a:r>
            <a:r>
              <a:rPr lang="cs-CZ" sz="1200" dirty="0" smtClean="0"/>
              <a:t>)</a:t>
            </a:r>
            <a:endParaRPr lang="de-AT" sz="1200" dirty="0" smtClean="0"/>
          </a:p>
          <a:p>
            <a:r>
              <a:rPr lang="cs-CZ" sz="1200" dirty="0" smtClean="0"/>
              <a:t>Videokonference</a:t>
            </a:r>
            <a:endParaRPr lang="de-AT" sz="1200" dirty="0" smtClean="0"/>
          </a:p>
          <a:p>
            <a:endParaRPr lang="de-AT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639822" y="4645537"/>
            <a:ext cx="1620000" cy="21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Mobilní přístup k podnikovým aplikacím</a:t>
            </a:r>
            <a:endParaRPr lang="de-AT" sz="1200" dirty="0" smtClean="0"/>
          </a:p>
          <a:p>
            <a:r>
              <a:rPr lang="de-AT" sz="1200" dirty="0" err="1" smtClean="0"/>
              <a:t>BYOD</a:t>
            </a:r>
            <a:endParaRPr lang="de-AT" sz="1200" dirty="0" smtClean="0"/>
          </a:p>
          <a:p>
            <a:endParaRPr lang="de-AT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7260182" y="4645537"/>
            <a:ext cx="1620000" cy="21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spcBef>
                <a:spcPct val="0"/>
              </a:spcBef>
              <a:spcAft>
                <a:spcPts val="1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1pPr>
            <a:lvl2pPr marL="358775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2pPr>
            <a:lvl3pPr marL="541338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3pPr>
            <a:lvl4pPr marL="717550" indent="-17621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4pPr>
            <a:lvl5pPr marL="900113" indent="-1825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07" charset="-52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Bezpečnostní úsilí (rozpočet a čas)</a:t>
            </a:r>
            <a:endParaRPr lang="de-AT" sz="1200" dirty="0" smtClean="0"/>
          </a:p>
          <a:p>
            <a:r>
              <a:rPr lang="de-AT" sz="1200" dirty="0" smtClean="0"/>
              <a:t>Ex</a:t>
            </a:r>
            <a:r>
              <a:rPr lang="cs-CZ" sz="1200" dirty="0" err="1" smtClean="0"/>
              <a:t>terní</a:t>
            </a:r>
            <a:r>
              <a:rPr lang="cs-CZ" sz="1200" dirty="0" smtClean="0"/>
              <a:t> audity</a:t>
            </a:r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 rot="8307265">
            <a:off x="1634240" y="3936264"/>
            <a:ext cx="97210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 rot="1746338">
            <a:off x="6368762" y="3937528"/>
            <a:ext cx="1311649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rot="2735888">
            <a:off x="5442425" y="3960802"/>
            <a:ext cx="951816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 nach rechts 13"/>
          <p:cNvSpPr/>
          <p:nvPr/>
        </p:nvSpPr>
        <p:spPr>
          <a:xfrm rot="3925639">
            <a:off x="4311817" y="3957436"/>
            <a:ext cx="834558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 nach rechts 14"/>
          <p:cNvSpPr/>
          <p:nvPr/>
        </p:nvSpPr>
        <p:spPr>
          <a:xfrm rot="6943322">
            <a:off x="3039180" y="3976532"/>
            <a:ext cx="784815" cy="21623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29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</a:t>
            </a:r>
            <a:r>
              <a:rPr lang="de-AT" dirty="0" smtClean="0"/>
              <a:t>!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02A574-668C-4674-B75B-50CF71B98C6F}" type="datetime1">
              <a:rPr lang="de-DE" smtClean="0"/>
              <a:pPr/>
              <a:t>18.03.2014</a:t>
            </a:fld>
            <a:endParaRPr lang="de-DE" dirty="0"/>
          </a:p>
        </p:txBody>
      </p:sp>
      <p:pic>
        <p:nvPicPr>
          <p:cNvPr id="7170" name="Picture 2" descr="http://karrierenews.diepresse.com/images/uploads/4/6/d/664685/next_steps_kommt_jetzt_gruener_pfeil_klein20110601124720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31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" y="3428730"/>
            <a:ext cx="9141784" cy="3429270"/>
            <a:chOff x="0" y="3394122"/>
            <a:chExt cx="9144000" cy="3467100"/>
          </a:xfrm>
        </p:grpSpPr>
        <p:pic>
          <p:nvPicPr>
            <p:cNvPr id="7" name="Grafik 6" descr="Titelfoli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94122"/>
              <a:ext cx="9144000" cy="346710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446031" y="3794130"/>
              <a:ext cx="184776" cy="373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AT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Kapsch </a:t>
            </a:r>
            <a:r>
              <a:rPr lang="en-GB" sz="3200" b="1" dirty="0" err="1" smtClean="0"/>
              <a:t>BusinessCom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cs-CZ" sz="3200" b="1" dirty="0" smtClean="0"/>
              <a:t>v regionu střední a východní Evropy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0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Kapsch</a:t>
            </a:r>
            <a:r>
              <a:rPr lang="de-AT" dirty="0"/>
              <a:t> </a:t>
            </a:r>
            <a:r>
              <a:rPr lang="de-AT" dirty="0" err="1"/>
              <a:t>BusinessCom</a:t>
            </a:r>
            <a:r>
              <a:rPr lang="de-AT" dirty="0"/>
              <a:t> </a:t>
            </a:r>
            <a:r>
              <a:rPr lang="cs-CZ" dirty="0"/>
              <a:t>v regionu střední a východní Evropy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13796"/>
              </p:ext>
            </p:extLst>
          </p:nvPr>
        </p:nvGraphicFramePr>
        <p:xfrm>
          <a:off x="179508" y="1754480"/>
          <a:ext cx="8748975" cy="42010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8751"/>
                <a:gridCol w="1341493"/>
                <a:gridCol w="1332148"/>
                <a:gridCol w="1296144"/>
                <a:gridCol w="1332148"/>
                <a:gridCol w="1332148"/>
                <a:gridCol w="1296143"/>
              </a:tblGrid>
              <a:tr h="252028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cs-CZ" sz="1000" dirty="0" smtClean="0">
                          <a:solidFill>
                            <a:schemeClr val="tx1"/>
                          </a:solidFill>
                        </a:rPr>
                        <a:t>Rakousko</a:t>
                      </a:r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Široké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portfolio</a:t>
                      </a:r>
                      <a:endParaRPr lang="de-AT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Dobře etablovaný jako outsourcingový partner</a:t>
                      </a:r>
                      <a:r>
                        <a:rPr lang="de-A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 významnou mírou růstu</a:t>
                      </a:r>
                      <a:r>
                        <a:rPr lang="de-A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Silná pozice v oblasti 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computingu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sdílené infrastruktuře </a:t>
                      </a:r>
                      <a:r>
                        <a:rPr lang="de-A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AT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earthDATAsafe</a:t>
                      </a:r>
                      <a:r>
                        <a:rPr lang="de-A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Partnerství s předními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poskytovateli technologií</a:t>
                      </a:r>
                      <a:endParaRPr lang="de-AT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Maďarsko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Rumunsko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Polsko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Česká republika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Slovensko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Turecko</a:t>
                      </a:r>
                      <a:endParaRPr lang="de-AT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8208">
                <a:tc>
                  <a:txBody>
                    <a:bodyPr/>
                    <a:lstStyle/>
                    <a:p>
                      <a:r>
                        <a:rPr lang="cs-CZ" sz="900" dirty="0" smtClean="0"/>
                        <a:t>Založeno</a:t>
                      </a:r>
                      <a:endParaRPr lang="de-AT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1991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2009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1993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1992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1994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2013</a:t>
                      </a:r>
                      <a:endParaRPr lang="de-AT" sz="900" dirty="0"/>
                    </a:p>
                  </a:txBody>
                  <a:tcPr/>
                </a:tc>
              </a:tr>
              <a:tr h="188208"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Zaměstnanců</a:t>
                      </a:r>
                      <a:endParaRPr lang="de-AT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52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96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118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61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19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900" dirty="0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endParaRPr lang="de-AT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dirty="0" smtClean="0"/>
                        <a:t>Dobře etablovaný</a:t>
                      </a:r>
                      <a:r>
                        <a:rPr lang="cs-CZ" sz="900" baseline="0" dirty="0" smtClean="0"/>
                        <a:t> v sítích a hlasových službách</a:t>
                      </a:r>
                      <a:endParaRPr lang="de-AT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Jeden ze tří největších systémových integrátorů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Úspěšná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integrace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Squario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Dobrý výkon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Mezinárodního doručovacího centra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Silný ve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službách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workspace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klient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podnikových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řešení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Rostoucí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obrat a podíl na trhu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Všechny společnosti 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Kapsch</a:t>
                      </a: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ú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spěšně zavedeny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Úspěšná integrace společnosti Data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cs-CZ" sz="9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Silný v řešení  pro datová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centra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Všechny společnosti 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Kapsch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úspěšně zavedeny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trateg</a:t>
                      </a:r>
                      <a:r>
                        <a:rPr lang="cs-CZ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„následuj zákazníka“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Synergie s Českou</a:t>
                      </a:r>
                      <a:r>
                        <a:rPr lang="cs-CZ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republikou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Spuštěny první projekty</a:t>
                      </a:r>
                      <a:endParaRPr lang="de-AT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Clr>
                          <a:srgbClr val="FFC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Strategická kooperace s</a:t>
                      </a:r>
                      <a:r>
                        <a:rPr lang="de-AT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900" dirty="0" err="1" smtClean="0">
                          <a:effectLst/>
                        </a:rPr>
                        <a:t>Bimsa-Sabancı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 smtClean="0"/>
                        <a:t>Projekty</a:t>
                      </a:r>
                      <a:endParaRPr lang="de-AT" sz="900" dirty="0" smtClean="0"/>
                    </a:p>
                    <a:p>
                      <a:endParaRPr lang="de-AT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Tele</a:t>
                      </a:r>
                      <a:r>
                        <a:rPr lang="cs-CZ" sz="900" dirty="0" smtClean="0"/>
                        <a:t>komunikační</a:t>
                      </a:r>
                      <a:r>
                        <a:rPr lang="cs-CZ" sz="900" baseline="0" dirty="0" smtClean="0"/>
                        <a:t> jádrová síť pro</a:t>
                      </a:r>
                      <a:r>
                        <a:rPr lang="de-AT" sz="900" dirty="0" smtClean="0"/>
                        <a:t> MVM Net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Rompetrol</a:t>
                      </a:r>
                      <a:r>
                        <a:rPr lang="en-US" sz="900" dirty="0" smtClean="0"/>
                        <a:t>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Volksbank</a:t>
                      </a:r>
                      <a:r>
                        <a:rPr lang="en-US" sz="900" baseline="0" dirty="0" smtClean="0"/>
                        <a:t>, </a:t>
                      </a:r>
                      <a:r>
                        <a:rPr lang="en-US" sz="900" baseline="0" dirty="0" err="1" smtClean="0"/>
                        <a:t>Unicredit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Virtu</a:t>
                      </a:r>
                      <a:r>
                        <a:rPr lang="cs-CZ" sz="900" dirty="0" err="1" smtClean="0"/>
                        <a:t>ální</a:t>
                      </a:r>
                      <a:r>
                        <a:rPr lang="en-US" sz="900" dirty="0" smtClean="0"/>
                        <a:t> desktop </a:t>
                      </a:r>
                      <a:r>
                        <a:rPr lang="cs-CZ" sz="900" dirty="0" smtClean="0"/>
                        <a:t>řešení pro </a:t>
                      </a:r>
                      <a:r>
                        <a:rPr lang="en-US" sz="900" dirty="0" smtClean="0"/>
                        <a:t>Starter 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 smtClean="0"/>
                        <a:t>Česká pošta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Mondi (</a:t>
                      </a:r>
                      <a:r>
                        <a:rPr lang="cs-CZ" sz="900" dirty="0" smtClean="0"/>
                        <a:t>terénní služby</a:t>
                      </a:r>
                      <a:r>
                        <a:rPr lang="en-US" sz="900" dirty="0" smtClean="0"/>
                        <a:t>)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95993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57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 trhy v </a:t>
            </a:r>
            <a:r>
              <a:rPr lang="cs-CZ" dirty="0"/>
              <a:t>regionu střední a východní </a:t>
            </a:r>
            <a:r>
              <a:rPr lang="cs-CZ" dirty="0" smtClean="0"/>
              <a:t>Evropy +Turecku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E9EE5-A676-4C6B-912E-3B373C3ADA23}" type="datetime1">
              <a:rPr lang="de-DE" smtClean="0"/>
              <a:pPr>
                <a:defRPr/>
              </a:pPr>
              <a:t>18.03.2014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15927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Velikost trhů v</a:t>
            </a:r>
            <a:r>
              <a:rPr lang="cs-CZ" dirty="0"/>
              <a:t> </a:t>
            </a:r>
            <a:r>
              <a:rPr lang="cs-CZ" dirty="0" smtClean="0"/>
              <a:t>milionech</a:t>
            </a:r>
            <a:r>
              <a:rPr lang="en-US" dirty="0" smtClean="0"/>
              <a:t> EUR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5905979" y="5918992"/>
            <a:ext cx="7560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Zdroj</a:t>
            </a:r>
            <a:r>
              <a:rPr lang="de-AT" sz="1050" dirty="0" smtClean="0"/>
              <a:t>:</a:t>
            </a:r>
            <a:endParaRPr lang="de-AT" sz="105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5726036"/>
            <a:ext cx="2160240" cy="6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163415"/>
            <a:ext cx="509746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" y="3428730"/>
            <a:ext cx="9141784" cy="3429270"/>
            <a:chOff x="0" y="3394122"/>
            <a:chExt cx="9144000" cy="3467100"/>
          </a:xfrm>
        </p:grpSpPr>
        <p:pic>
          <p:nvPicPr>
            <p:cNvPr id="7" name="Grafik 6" descr="Titelfoli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94122"/>
              <a:ext cx="9144000" cy="346710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446031" y="3794130"/>
              <a:ext cx="184776" cy="373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AT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Celkové výsledky v detailech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3980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ch_PPT_2007_DE_endgueltig">
  <a:themeElements>
    <a:clrScheme name="Benutzerdefiniert 2">
      <a:dk1>
        <a:sysClr val="windowText" lastClr="000000"/>
      </a:dk1>
      <a:lt1>
        <a:sysClr val="window" lastClr="FFFFFF"/>
      </a:lt1>
      <a:dk2>
        <a:srgbClr val="FFCC00"/>
      </a:dk2>
      <a:lt2>
        <a:srgbClr val="BFBFBF"/>
      </a:lt2>
      <a:accent1>
        <a:srgbClr val="FFCC00"/>
      </a:accent1>
      <a:accent2>
        <a:srgbClr val="FFD03C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595959"/>
      </a:hlink>
      <a:folHlink>
        <a:srgbClr val="7F7F7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99D225669A34FA6311A63D0CB208D" ma:contentTypeVersion="1" ma:contentTypeDescription="Create a new document." ma:contentTypeScope="" ma:versionID="0e5cc90d768c0d7ab4a75f92e8351675">
  <xsd:schema xmlns:xsd="http://www.w3.org/2001/XMLSchema" xmlns:p="http://schemas.microsoft.com/office/2006/metadata/properties" xmlns:ns2="b1886eb9-bed0-4709-8986-f91f1fe45898" targetNamespace="http://schemas.microsoft.com/office/2006/metadata/properties" ma:root="true" ma:fieldsID="c6e061c512e75805d7841fbfbc4a617f" ns2:_="">
    <xsd:import namespace="b1886eb9-bed0-4709-8986-f91f1fe45898"/>
    <xsd:element name="properties">
      <xsd:complexType>
        <xsd:sequence>
          <xsd:element name="documentManagement">
            <xsd:complexType>
              <xsd:all>
                <xsd:element ref="ns2:Team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1886eb9-bed0-4709-8986-f91f1fe45898" elementFormDefault="qualified">
    <xsd:import namespace="http://schemas.microsoft.com/office/2006/documentManagement/types"/>
    <xsd:element name="Team" ma:index="8" nillable="true" ma:displayName="Team" ma:list="UserInfo" ma:internalName="Team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eam xmlns="b1886eb9-bed0-4709-8986-f91f1fe45898">
      <UserInfo>
        <DisplayName/>
        <AccountId xsi:nil="true"/>
        <AccountType/>
      </UserInfo>
    </Team>
  </documentManagement>
</p:properties>
</file>

<file path=customXml/itemProps1.xml><?xml version="1.0" encoding="utf-8"?>
<ds:datastoreItem xmlns:ds="http://schemas.openxmlformats.org/officeDocument/2006/customXml" ds:itemID="{D7917442-6432-4D14-A606-DE81EC4DEF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86BB2F-681A-4B3E-8D70-C4B6F3B43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886eb9-bed0-4709-8986-f91f1fe4589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5072AAD-FBAA-453A-AA2A-FC8DD2C27651}">
  <ds:schemaRefs>
    <ds:schemaRef ds:uri="http://purl.org/dc/elements/1.1/"/>
    <ds:schemaRef ds:uri="http://schemas.microsoft.com/office/2006/metadata/properties"/>
    <ds:schemaRef ds:uri="b1886eb9-bed0-4709-8986-f91f1fe458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1675</Words>
  <Application>Microsoft Office PowerPoint</Application>
  <PresentationFormat>Předvádění na obrazovce (4:3)</PresentationFormat>
  <Paragraphs>415</Paragraphs>
  <Slides>50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Kapsch_PPT_2007_DE_endgueltig</vt:lpstr>
      <vt:lpstr>Studie Kapsch BusinessCom Trendy a výzvy ICT ve střední a východní Evropě a Turecku  Specifika českého trhu</vt:lpstr>
      <vt:lpstr>Základní informace</vt:lpstr>
      <vt:lpstr>Reprezentativní vzorek</vt:lpstr>
      <vt:lpstr>Vzorek v České republice</vt:lpstr>
      <vt:lpstr>Témata</vt:lpstr>
      <vt:lpstr>Kapsch BusinessCom v regionu střední a východní Evropy</vt:lpstr>
      <vt:lpstr>Kapsch BusinessCom v regionu střední a východní Evropy</vt:lpstr>
      <vt:lpstr>IT trhy v regionu střední a východní Evropy +Turecku</vt:lpstr>
      <vt:lpstr>Celkové výsledky v detailech</vt:lpstr>
      <vt:lpstr>Vývoj IT rozpočtů: Stabilní růst</vt:lpstr>
      <vt:lpstr>Rozpočty na IT v České republice</vt:lpstr>
      <vt:lpstr>Cloudové služby</vt:lpstr>
      <vt:lpstr>Cloudové služby II</vt:lpstr>
      <vt:lpstr>Cloudové služby III</vt:lpstr>
      <vt:lpstr>Penetrace cloudu</vt:lpstr>
      <vt:lpstr>Virtualizace je již standardem</vt:lpstr>
      <vt:lpstr>Hlavním důvodem pro virtualizaci serverů …</vt:lpstr>
      <vt:lpstr>Vysoká míra virtualizace v České republice</vt:lpstr>
      <vt:lpstr>Outsourcing</vt:lpstr>
      <vt:lpstr>Outsourcing: Trhu dominují místní poskytovatelé</vt:lpstr>
      <vt:lpstr>Outsourcing: Největším přínosem zvyšování kvality</vt:lpstr>
      <vt:lpstr>Česká republika: Outsourcing nad průměrem</vt:lpstr>
      <vt:lpstr>Unified Communications</vt:lpstr>
      <vt:lpstr>Hlavní argument pro Unified Communications</vt:lpstr>
      <vt:lpstr>Videokonference</vt:lpstr>
      <vt:lpstr>Česko: Videokonference nad průměrem</vt:lpstr>
      <vt:lpstr>Big Data: Enterprise Search</vt:lpstr>
      <vt:lpstr>Big Data II</vt:lpstr>
      <vt:lpstr>Růst objemu dat</vt:lpstr>
      <vt:lpstr>Česká republika: Objemy dat porostou</vt:lpstr>
      <vt:lpstr>Bezpečnost</vt:lpstr>
      <vt:lpstr>Rozpočty na bezpečnost</vt:lpstr>
      <vt:lpstr>Česká republika: Bezpečnostní rozpočet v minulosti a budoucnosti</vt:lpstr>
      <vt:lpstr>Česká republika: vyšší citlivost na témata související s bezpečností</vt:lpstr>
      <vt:lpstr>Mobilita / Přines si své vlastní zařízení (BYOD)</vt:lpstr>
      <vt:lpstr>Mobilita / BYOD II</vt:lpstr>
      <vt:lpstr>Mobilita / BYOD III</vt:lpstr>
      <vt:lpstr>Česká republika: Více než 50 % firem nabízí BYOD</vt:lpstr>
      <vt:lpstr>Celkové výsledky Hodnocení Kapsch – trendy a výzvy v ICT</vt:lpstr>
      <vt:lpstr>Žebříček Kapsch pro střední a východní Evropu</vt:lpstr>
      <vt:lpstr>Současná situace: Výkon ICT v jednotlivých zemích</vt:lpstr>
      <vt:lpstr>Předpověď: čeští IT manažeři jsou zdrženliví</vt:lpstr>
      <vt:lpstr>Srovnání globální konkurenceschopnosti</vt:lpstr>
      <vt:lpstr>Shrnutí a závěry</vt:lpstr>
      <vt:lpstr>  ICT trendy a výzvy v regionu CEE a Turecku</vt:lpstr>
      <vt:lpstr>ICT trendy a výzvy v regionu CEE a Turecku</vt:lpstr>
      <vt:lpstr>Kapsch BusinessCom – Závěry</vt:lpstr>
      <vt:lpstr>Závěry pro aktivity v České republice</vt:lpstr>
      <vt:lpstr>Kapsch BusinessCom v České republice</vt:lpstr>
      <vt:lpstr>Děkujeme!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Ulrike Wiesner</dc:creator>
  <cp:lastModifiedBy>Tomina</cp:lastModifiedBy>
  <cp:revision>1095</cp:revision>
  <cp:lastPrinted>2014-03-14T10:51:26Z</cp:lastPrinted>
  <dcterms:created xsi:type="dcterms:W3CDTF">2010-01-12T09:39:44Z</dcterms:created>
  <dcterms:modified xsi:type="dcterms:W3CDTF">2014-03-18T10:12:08Z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0x010100E3899D225669A34FA6311A63D0CB208D</vt:lpwstr>
  </property>
</Properties>
</file>